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7F209B7-C888-49DA-95D7-B3A0423C0EF1}" type="datetimeFigureOut">
              <a:rPr lang="el-GR"/>
              <a:pPr>
                <a:defRPr/>
              </a:pPr>
              <a:t>3/5/2014</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BC4648C-23A4-4619-9B77-5904240ECB41}"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43BB60-9C08-4441-8231-F5E5FB5A18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7FA167-DDFE-4A73-8DE5-360F8A9EAB96}"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A450DD-040F-479D-BCC0-945EB62671A9}"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6F8DFD5-3444-41EF-96B4-89CD20231447}"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94F7ED-AC15-4E71-91D6-449C894BE429}" type="slidenum">
              <a:rPr lang="en-US" smtClean="0"/>
              <a:pPr fontAlgn="base">
                <a:spcBef>
                  <a:spcPct val="0"/>
                </a:spcBef>
                <a:spcAft>
                  <a:spcPct val="0"/>
                </a:spcAft>
                <a:defRPr/>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lvl1pPr>
              <a:defRPr/>
            </a:lvl1pPr>
          </a:lstStyle>
          <a:p>
            <a:pPr>
              <a:defRPr/>
            </a:pPr>
            <a:fld id="{15BDB9AD-802F-48C7-9F08-87737A79FB92}" type="datetimeFigureOut">
              <a:rPr lang="el-GR"/>
              <a:pPr>
                <a:defRPr/>
              </a:pPr>
              <a:t>3/5/2014</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400C5C5C-CC84-4C24-B0A9-BF03D6ABFC58}"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B611126E-53A9-4B55-ACAB-57A209EC4FD7}" type="datetimeFigureOut">
              <a:rPr lang="el-GR"/>
              <a:pPr>
                <a:defRPr/>
              </a:pPr>
              <a:t>3/5/2014</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6E06B709-CDDD-4E6F-A341-2E0793044FA7}"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6C0D891F-EE95-4617-81B6-1B1B052CF41E}" type="datetimeFigureOut">
              <a:rPr lang="el-GR"/>
              <a:pPr>
                <a:defRPr/>
              </a:pPr>
              <a:t>3/5/2014</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80D12E53-C113-4788-98A6-1CA994F16A2C}"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lstStyle/>
          <a:p>
            <a:r>
              <a:rPr lang="en-US" smtClean="0"/>
              <a:t>Click to edit Master title style</a:t>
            </a:r>
            <a:endParaRPr lang="el-GR"/>
          </a:p>
        </p:txBody>
      </p:sp>
      <p:sp>
        <p:nvSpPr>
          <p:cNvPr id="3" name="Table Placeholder 2"/>
          <p:cNvSpPr>
            <a:spLocks noGrp="1"/>
          </p:cNvSpPr>
          <p:nvPr>
            <p:ph type="tbl" idx="1"/>
          </p:nvPr>
        </p:nvSpPr>
        <p:spPr>
          <a:xfrm>
            <a:off x="457200" y="1935163"/>
            <a:ext cx="8229600" cy="4389437"/>
          </a:xfrm>
        </p:spPr>
        <p:txBody>
          <a:bodyPr rtlCol="0">
            <a:normAutofit/>
          </a:bodyPr>
          <a:lstStyle/>
          <a:p>
            <a:pPr lvl="0"/>
            <a:r>
              <a:rPr lang="en-US" noProof="0" smtClean="0"/>
              <a:t>Click icon to add table</a:t>
            </a:r>
            <a:endParaRPr lang="el-GR" noProof="0"/>
          </a:p>
        </p:txBody>
      </p:sp>
      <p:sp>
        <p:nvSpPr>
          <p:cNvPr id="4" name="Date Placeholder 9"/>
          <p:cNvSpPr>
            <a:spLocks noGrp="1"/>
          </p:cNvSpPr>
          <p:nvPr>
            <p:ph type="dt" sz="half" idx="10"/>
          </p:nvPr>
        </p:nvSpPr>
        <p:spPr/>
        <p:txBody>
          <a:bodyPr/>
          <a:lstStyle>
            <a:lvl1pPr>
              <a:defRPr/>
            </a:lvl1pPr>
          </a:lstStyle>
          <a:p>
            <a:pPr>
              <a:defRPr/>
            </a:pPr>
            <a:fld id="{11D81E78-A25D-4B23-A0BE-2F45C7D19E0D}" type="datetimeFigureOut">
              <a:rPr lang="en-US"/>
              <a:pPr>
                <a:defRPr/>
              </a:pPr>
              <a:t>03-May-14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336F199-D80A-42B7-97AF-566126F67EF9}"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935163"/>
            <a:ext cx="4038600" cy="4389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35163"/>
            <a:ext cx="4038600" cy="4389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9"/>
          <p:cNvSpPr>
            <a:spLocks noGrp="1"/>
          </p:cNvSpPr>
          <p:nvPr>
            <p:ph type="dt" sz="half" idx="10"/>
          </p:nvPr>
        </p:nvSpPr>
        <p:spPr/>
        <p:txBody>
          <a:bodyPr/>
          <a:lstStyle>
            <a:lvl1pPr>
              <a:defRPr/>
            </a:lvl1pPr>
          </a:lstStyle>
          <a:p>
            <a:pPr>
              <a:defRPr/>
            </a:pPr>
            <a:fld id="{A665F5AC-0286-4273-9E33-4F192F2B68AB}" type="datetimeFigureOut">
              <a:rPr lang="en-US"/>
              <a:pPr>
                <a:defRPr/>
              </a:pPr>
              <a:t>03-May-14</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6411EF9-7CFD-42A3-9E2E-33F0D0CA8FE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A00436F3-B075-49DB-BC51-BA9BC370E530}" type="datetimeFigureOut">
              <a:rPr lang="el-GR"/>
              <a:pPr>
                <a:defRPr/>
              </a:pPr>
              <a:t>3/5/2014</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A10DF72C-30B5-423D-A42E-633935C7E4A5}"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08D36A5-EED1-44D5-9290-27F8823C08D9}" type="datetimeFigureOut">
              <a:rPr lang="el-GR"/>
              <a:pPr>
                <a:defRPr/>
              </a:pPr>
              <a:t>3/5/2014</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69A69035-07BE-4E70-A22E-01D8578746C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3"/>
          <p:cNvSpPr>
            <a:spLocks noGrp="1"/>
          </p:cNvSpPr>
          <p:nvPr>
            <p:ph type="dt" sz="half" idx="10"/>
          </p:nvPr>
        </p:nvSpPr>
        <p:spPr/>
        <p:txBody>
          <a:bodyPr/>
          <a:lstStyle>
            <a:lvl1pPr>
              <a:defRPr/>
            </a:lvl1pPr>
          </a:lstStyle>
          <a:p>
            <a:pPr>
              <a:defRPr/>
            </a:pPr>
            <a:fld id="{27BE89D1-1D93-4A12-9BA7-97F0D7A6F193}" type="datetimeFigureOut">
              <a:rPr lang="el-GR"/>
              <a:pPr>
                <a:defRPr/>
              </a:pPr>
              <a:t>3/5/2014</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F190472F-419D-4F42-B533-BC268E1F4394}"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3"/>
          <p:cNvSpPr>
            <a:spLocks noGrp="1"/>
          </p:cNvSpPr>
          <p:nvPr>
            <p:ph type="dt" sz="half" idx="10"/>
          </p:nvPr>
        </p:nvSpPr>
        <p:spPr/>
        <p:txBody>
          <a:bodyPr/>
          <a:lstStyle>
            <a:lvl1pPr>
              <a:defRPr/>
            </a:lvl1pPr>
          </a:lstStyle>
          <a:p>
            <a:pPr>
              <a:defRPr/>
            </a:pPr>
            <a:fld id="{EC5619FB-4897-491A-B758-9A02C7B45ED4}" type="datetimeFigureOut">
              <a:rPr lang="el-GR"/>
              <a:pPr>
                <a:defRPr/>
              </a:pPr>
              <a:t>3/5/2014</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ACBD2AA2-1495-489E-9EFF-AD152C542760}"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3"/>
          <p:cNvSpPr>
            <a:spLocks noGrp="1"/>
          </p:cNvSpPr>
          <p:nvPr>
            <p:ph type="dt" sz="half" idx="10"/>
          </p:nvPr>
        </p:nvSpPr>
        <p:spPr/>
        <p:txBody>
          <a:bodyPr/>
          <a:lstStyle>
            <a:lvl1pPr>
              <a:defRPr/>
            </a:lvl1pPr>
          </a:lstStyle>
          <a:p>
            <a:pPr>
              <a:defRPr/>
            </a:pPr>
            <a:fld id="{28EEA5BD-E167-4FB1-9683-82001748E6F8}" type="datetimeFigureOut">
              <a:rPr lang="el-GR"/>
              <a:pPr>
                <a:defRPr/>
              </a:pPr>
              <a:t>3/5/2014</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8EAEA3FB-D2A6-41A6-8E89-29A4E3B908C2}"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0E602F8-93F4-4F92-8611-FB012188B6DA}" type="datetimeFigureOut">
              <a:rPr lang="el-GR"/>
              <a:pPr>
                <a:defRPr/>
              </a:pPr>
              <a:t>3/5/2014</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4B07A2FE-CFCB-4533-92FE-757BBAEE77DA}"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CDABA61-F66D-49A1-890A-86DC53DA4D5F}" type="datetimeFigureOut">
              <a:rPr lang="el-GR"/>
              <a:pPr>
                <a:defRPr/>
              </a:pPr>
              <a:t>3/5/2014</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8E5761A3-0B88-4D15-921B-1C9B33D9AD3C}"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866EFFE-02AC-4D50-930B-9D17B21E8BCE}" type="datetimeFigureOut">
              <a:rPr lang="el-GR"/>
              <a:pPr>
                <a:defRPr/>
              </a:pPr>
              <a:t>3/5/2014</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E0238D7A-2BC1-45C9-9738-F531B5C1688C}"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l-GR"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7799B78-0417-43FD-BAFC-E25A2255D3A2}" type="datetimeFigureOut">
              <a:rPr lang="el-GR"/>
              <a:pPr>
                <a:defRPr/>
              </a:pPr>
              <a:t>3/5/2014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9F40C41-1F6F-4881-9BA5-93B88BEA2082}"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286000" y="2438400"/>
            <a:ext cx="6024563" cy="1920875"/>
          </a:xfrm>
          <a:prstGeom prst="rect">
            <a:avLst/>
          </a:prstGeom>
          <a:noFill/>
          <a:ln w="9525">
            <a:noFill/>
            <a:miter lim="800000"/>
            <a:headEnd/>
            <a:tailEnd/>
          </a:ln>
        </p:spPr>
        <p:txBody>
          <a:bodyPr wrap="none">
            <a:spAutoFit/>
          </a:bodyPr>
          <a:lstStyle/>
          <a:p>
            <a:pPr algn="ctr"/>
            <a:r>
              <a:rPr lang="el-GR" sz="4000">
                <a:solidFill>
                  <a:schemeClr val="tx2"/>
                </a:solidFill>
                <a:latin typeface="Verdana" pitchFamily="34" charset="0"/>
              </a:rPr>
              <a:t>Κρατικό Πιστοποιητικό </a:t>
            </a:r>
            <a:endParaRPr lang="en-US" sz="4000">
              <a:solidFill>
                <a:schemeClr val="tx2"/>
              </a:solidFill>
              <a:latin typeface="Verdana" pitchFamily="34" charset="0"/>
            </a:endParaRPr>
          </a:p>
          <a:p>
            <a:pPr algn="ctr"/>
            <a:r>
              <a:rPr lang="el-GR" sz="4000">
                <a:solidFill>
                  <a:schemeClr val="tx2"/>
                </a:solidFill>
                <a:latin typeface="Verdana" pitchFamily="34" charset="0"/>
              </a:rPr>
              <a:t>Γλωσσομάθειας </a:t>
            </a:r>
            <a:r>
              <a:rPr lang="en-US" sz="4000">
                <a:solidFill>
                  <a:schemeClr val="tx2"/>
                </a:solidFill>
                <a:latin typeface="Verdana" pitchFamily="34" charset="0"/>
              </a:rPr>
              <a:t/>
            </a:r>
            <a:br>
              <a:rPr lang="en-US" sz="4000">
                <a:solidFill>
                  <a:schemeClr val="tx2"/>
                </a:solidFill>
                <a:latin typeface="Verdana" pitchFamily="34" charset="0"/>
              </a:rPr>
            </a:br>
            <a:r>
              <a:rPr lang="el-GR" sz="4000">
                <a:solidFill>
                  <a:schemeClr val="tx2"/>
                </a:solidFill>
                <a:latin typeface="Verdana" pitchFamily="34" charset="0"/>
              </a:rPr>
              <a:t>Γερμανικά</a:t>
            </a:r>
          </a:p>
        </p:txBody>
      </p:sp>
      <p:grpSp>
        <p:nvGrpSpPr>
          <p:cNvPr id="4099" name="Group 7"/>
          <p:cNvGrpSpPr>
            <a:grpSpLocks/>
          </p:cNvGrpSpPr>
          <p:nvPr/>
        </p:nvGrpSpPr>
        <p:grpSpPr bwMode="auto">
          <a:xfrm>
            <a:off x="914400" y="3886200"/>
            <a:ext cx="1600200" cy="1295400"/>
            <a:chOff x="1088" y="949"/>
            <a:chExt cx="2773" cy="2013"/>
          </a:xfrm>
        </p:grpSpPr>
        <p:sp>
          <p:nvSpPr>
            <p:cNvPr id="4106" name="WordArt 8"/>
            <p:cNvSpPr>
              <a:spLocks noChangeArrowheads="1" noChangeShapeType="1" noTextEdit="1"/>
            </p:cNvSpPr>
            <p:nvPr/>
          </p:nvSpPr>
          <p:spPr bwMode="auto">
            <a:xfrm rot="48452">
              <a:off x="1088" y="949"/>
              <a:ext cx="2121" cy="1283"/>
            </a:xfrm>
            <a:prstGeom prst="rect">
              <a:avLst/>
            </a:prstGeom>
          </p:spPr>
          <p:txBody>
            <a:bodyPr wrap="none" fromWordArt="1">
              <a:prstTxWarp prst="textCascadeUp">
                <a:avLst>
                  <a:gd name="adj" fmla="val 95773"/>
                </a:avLst>
              </a:prstTxWarp>
            </a:bodyPr>
            <a:lstStyle/>
            <a:p>
              <a:pPr algn="ctr"/>
              <a:r>
                <a:rPr lang="el-GR" sz="4000" b="1" kern="10">
                  <a:ln w="9525">
                    <a:solidFill>
                      <a:srgbClr val="0000FF"/>
                    </a:solidFill>
                    <a:round/>
                    <a:headEnd/>
                    <a:tailEnd/>
                  </a:ln>
                  <a:solidFill>
                    <a:srgbClr val="33CCCC"/>
                  </a:solidFill>
                  <a:effectLst>
                    <a:outerShdw dist="71842" dir="2700000" algn="ctr" rotWithShape="0">
                      <a:srgbClr val="868686"/>
                    </a:outerShdw>
                  </a:effectLst>
                  <a:latin typeface="Tahoma"/>
                  <a:ea typeface="Tahoma"/>
                  <a:cs typeface="Tahoma"/>
                </a:rPr>
                <a:t>ΚΠ</a:t>
              </a:r>
            </a:p>
          </p:txBody>
        </p:sp>
        <p:sp>
          <p:nvSpPr>
            <p:cNvPr id="4107" name="WordArt 9"/>
            <p:cNvSpPr>
              <a:spLocks noChangeArrowheads="1" noChangeShapeType="1" noTextEdit="1"/>
            </p:cNvSpPr>
            <p:nvPr/>
          </p:nvSpPr>
          <p:spPr bwMode="auto">
            <a:xfrm>
              <a:off x="2522" y="1489"/>
              <a:ext cx="1339" cy="1473"/>
            </a:xfrm>
            <a:prstGeom prst="rect">
              <a:avLst/>
            </a:prstGeom>
          </p:spPr>
          <p:txBody>
            <a:bodyPr wrap="none" fromWordArt="1">
              <a:prstTxWarp prst="textPlain">
                <a:avLst>
                  <a:gd name="adj" fmla="val 50000"/>
                </a:avLst>
              </a:prstTxWarp>
            </a:bodyPr>
            <a:lstStyle/>
            <a:p>
              <a:pPr algn="ctr"/>
              <a:r>
                <a:rPr lang="el-GR" sz="1600" b="1" i="1" kern="10">
                  <a:ln w="9525">
                    <a:solidFill>
                      <a:srgbClr val="0000FF"/>
                    </a:solidFill>
                    <a:round/>
                    <a:headEnd/>
                    <a:tailEnd/>
                  </a:ln>
                  <a:solidFill>
                    <a:srgbClr val="FFFFFF"/>
                  </a:solidFill>
                  <a:latin typeface="Garamond"/>
                </a:rPr>
                <a:t>γ</a:t>
              </a:r>
            </a:p>
          </p:txBody>
        </p:sp>
      </p:grpSp>
      <p:sp>
        <p:nvSpPr>
          <p:cNvPr id="4100" name="Text Box 8"/>
          <p:cNvSpPr txBox="1">
            <a:spLocks noChangeArrowheads="1"/>
          </p:cNvSpPr>
          <p:nvPr/>
        </p:nvSpPr>
        <p:spPr bwMode="auto">
          <a:xfrm>
            <a:off x="2514600" y="4724400"/>
            <a:ext cx="5867400" cy="1006475"/>
          </a:xfrm>
          <a:prstGeom prst="rect">
            <a:avLst/>
          </a:prstGeom>
          <a:noFill/>
          <a:ln w="9525">
            <a:noFill/>
            <a:miter lim="800000"/>
            <a:headEnd/>
            <a:tailEnd/>
          </a:ln>
        </p:spPr>
        <p:txBody>
          <a:bodyPr>
            <a:spAutoFit/>
          </a:bodyPr>
          <a:lstStyle/>
          <a:p>
            <a:pPr algn="ctr"/>
            <a:r>
              <a:rPr lang="el-GR" sz="2000" b="1">
                <a:latin typeface="Verdana" pitchFamily="34" charset="0"/>
              </a:rPr>
              <a:t>Επιμορφωτικό σεμινάριο</a:t>
            </a:r>
          </a:p>
          <a:p>
            <a:pPr algn="ctr"/>
            <a:r>
              <a:rPr lang="el-GR" sz="2000" b="1">
                <a:latin typeface="Verdana" pitchFamily="34" charset="0"/>
              </a:rPr>
              <a:t>Φάση 4</a:t>
            </a:r>
          </a:p>
          <a:p>
            <a:pPr algn="ctr"/>
            <a:r>
              <a:rPr lang="el-GR" sz="2000" b="1">
                <a:latin typeface="Verdana" pitchFamily="34" charset="0"/>
              </a:rPr>
              <a:t>Παραγωγή προφορικού λόγου</a:t>
            </a:r>
          </a:p>
        </p:txBody>
      </p:sp>
      <p:pic>
        <p:nvPicPr>
          <p:cNvPr id="4101" name="Picture 2" descr="Description: kpg_logo2"/>
          <p:cNvPicPr>
            <a:picLocks noChangeAspect="1" noChangeArrowheads="1"/>
          </p:cNvPicPr>
          <p:nvPr/>
        </p:nvPicPr>
        <p:blipFill>
          <a:blip r:embed="rId3" cstate="print"/>
          <a:srcRect/>
          <a:stretch>
            <a:fillRect/>
          </a:stretch>
        </p:blipFill>
        <p:spPr bwMode="auto">
          <a:xfrm>
            <a:off x="7740650" y="1052513"/>
            <a:ext cx="862013" cy="593725"/>
          </a:xfrm>
          <a:prstGeom prst="rect">
            <a:avLst/>
          </a:prstGeom>
          <a:noFill/>
          <a:ln w="9525">
            <a:noFill/>
            <a:miter lim="800000"/>
            <a:headEnd/>
            <a:tailEnd/>
          </a:ln>
        </p:spPr>
      </p:pic>
      <p:pic>
        <p:nvPicPr>
          <p:cNvPr id="4102" name="Picture 18" descr="DIAPEG_final.jpg"/>
          <p:cNvPicPr>
            <a:picLocks noChangeAspect="1" noChangeArrowheads="1"/>
          </p:cNvPicPr>
          <p:nvPr/>
        </p:nvPicPr>
        <p:blipFill>
          <a:blip r:embed="rId4" cstate="print"/>
          <a:srcRect/>
          <a:stretch>
            <a:fillRect/>
          </a:stretch>
        </p:blipFill>
        <p:spPr bwMode="auto">
          <a:xfrm>
            <a:off x="5508625" y="1125538"/>
            <a:ext cx="1562100" cy="549275"/>
          </a:xfrm>
          <a:prstGeom prst="rect">
            <a:avLst/>
          </a:prstGeom>
          <a:noFill/>
          <a:ln w="9525">
            <a:noFill/>
            <a:miter lim="800000"/>
            <a:headEnd/>
            <a:tailEnd/>
          </a:ln>
        </p:spPr>
      </p:pic>
      <p:pic>
        <p:nvPicPr>
          <p:cNvPr id="4103" name="Picture 1"/>
          <p:cNvPicPr>
            <a:picLocks noChangeAspect="1" noChangeArrowheads="1"/>
          </p:cNvPicPr>
          <p:nvPr/>
        </p:nvPicPr>
        <p:blipFill>
          <a:blip r:embed="rId5" cstate="print"/>
          <a:srcRect/>
          <a:stretch>
            <a:fillRect/>
          </a:stretch>
        </p:blipFill>
        <p:spPr bwMode="auto">
          <a:xfrm>
            <a:off x="1116013" y="1125538"/>
            <a:ext cx="561975" cy="628650"/>
          </a:xfrm>
          <a:prstGeom prst="rect">
            <a:avLst/>
          </a:prstGeom>
          <a:noFill/>
          <a:ln w="9525">
            <a:noFill/>
            <a:miter lim="800000"/>
            <a:headEnd/>
            <a:tailEnd/>
          </a:ln>
        </p:spPr>
      </p:pic>
      <p:sp>
        <p:nvSpPr>
          <p:cNvPr id="4104" name="Rectangle 22"/>
          <p:cNvSpPr>
            <a:spLocks noChangeArrowheads="1"/>
          </p:cNvSpPr>
          <p:nvPr/>
        </p:nvSpPr>
        <p:spPr bwMode="auto">
          <a:xfrm>
            <a:off x="1908175" y="1125538"/>
            <a:ext cx="3455988" cy="460375"/>
          </a:xfrm>
          <a:prstGeom prst="rect">
            <a:avLst/>
          </a:prstGeom>
          <a:noFill/>
          <a:ln w="9525">
            <a:noFill/>
            <a:miter lim="800000"/>
            <a:headEnd/>
            <a:tailEnd/>
          </a:ln>
        </p:spPr>
        <p:txBody>
          <a:bodyPr>
            <a:spAutoFit/>
          </a:bodyPr>
          <a:lstStyle/>
          <a:p>
            <a:r>
              <a:rPr lang="el-GR" sz="1200">
                <a:latin typeface="Calibri" pitchFamily="34" charset="0"/>
              </a:rPr>
              <a:t>Εθνικό Καποδιστριακό Πανεπιστήμιο Αθηνών </a:t>
            </a:r>
          </a:p>
          <a:p>
            <a:r>
              <a:rPr lang="el-GR" sz="1200">
                <a:latin typeface="Calibri" pitchFamily="34" charset="0"/>
              </a:rPr>
              <a:t>Τμήμα Γερμανικής Γλώσσας και Φιλολογίας</a:t>
            </a:r>
          </a:p>
        </p:txBody>
      </p:sp>
      <p:pic>
        <p:nvPicPr>
          <p:cNvPr id="4105" name="Picture 12" descr="EPEDBM GR-1 sosto logotypo"/>
          <p:cNvPicPr>
            <a:picLocks noChangeAspect="1" noChangeArrowheads="1"/>
          </p:cNvPicPr>
          <p:nvPr/>
        </p:nvPicPr>
        <p:blipFill>
          <a:blip r:embed="rId6" cstate="print"/>
          <a:srcRect/>
          <a:stretch>
            <a:fillRect/>
          </a:stretch>
        </p:blipFill>
        <p:spPr bwMode="auto">
          <a:xfrm>
            <a:off x="0" y="0"/>
            <a:ext cx="9144000" cy="1052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z="1600" b="1" smtClean="0"/>
              <a:t>Aufgabe 1</a:t>
            </a:r>
            <a:r>
              <a:rPr lang="de-DE" sz="1600" smtClean="0"/>
              <a:t>: </a:t>
            </a:r>
            <a:r>
              <a:rPr lang="el-GR" sz="1600" smtClean="0"/>
              <a:t>Διαβάστε μαζί με το διπλανό σας, από το φυλλάδιο του εξεταστή, τις παραγράφους 2 και 3 και εντοπίστε τα λάθη που έγιναν στην εξέταση που παρακολουθήσατε</a:t>
            </a:r>
            <a:r>
              <a:rPr lang="de-DE" sz="1600" smtClean="0"/>
              <a:t>.</a:t>
            </a:r>
            <a:r>
              <a:rPr lang="de-DE" sz="1200" smtClean="0"/>
              <a:t> </a:t>
            </a:r>
            <a:endParaRPr lang="el-GR" sz="1600" smtClean="0"/>
          </a:p>
        </p:txBody>
      </p:sp>
      <p:sp>
        <p:nvSpPr>
          <p:cNvPr id="13315" name="Content Placeholder 2"/>
          <p:cNvSpPr>
            <a:spLocks noGrp="1"/>
          </p:cNvSpPr>
          <p:nvPr>
            <p:ph idx="1"/>
          </p:nvPr>
        </p:nvSpPr>
        <p:spPr>
          <a:xfrm>
            <a:off x="457200" y="1341438"/>
            <a:ext cx="7467600" cy="5111750"/>
          </a:xfrm>
        </p:spPr>
        <p:txBody>
          <a:bodyPr/>
          <a:lstStyle/>
          <a:p>
            <a:pPr eaLnBrk="1" hangingPunct="1">
              <a:buFont typeface="Wingdings 2" pitchFamily="18" charset="2"/>
              <a:buNone/>
            </a:pPr>
            <a:r>
              <a:rPr lang="el-GR" sz="900" dirty="0" smtClean="0"/>
              <a:t> </a:t>
            </a:r>
            <a:r>
              <a:rPr lang="el-GR" sz="900" b="1" dirty="0" smtClean="0"/>
              <a:t>2. ΔΙΑΔΙΚΑΣΙΑ ΤΗΣ ΕΞΕΤΑΣΗΣ </a:t>
            </a:r>
            <a:endParaRPr lang="el-GR" sz="900" dirty="0" smtClean="0"/>
          </a:p>
          <a:p>
            <a:pPr eaLnBrk="1" hangingPunct="1">
              <a:buFont typeface="Wingdings 2" pitchFamily="18" charset="2"/>
              <a:buNone/>
            </a:pPr>
            <a:r>
              <a:rPr lang="en-US" sz="900" dirty="0" smtClean="0"/>
              <a:t> </a:t>
            </a:r>
            <a:r>
              <a:rPr lang="el-GR" sz="900" dirty="0" smtClean="0"/>
              <a:t>• Οι δύο εξεταστές, καθ’ όλη τη διάρκεια της εξέτασης, βρίσκονται στην αίθουσα των εξετάσεων. </a:t>
            </a:r>
          </a:p>
          <a:p>
            <a:pPr eaLnBrk="1" hangingPunct="1">
              <a:buFont typeface="Wingdings 2" pitchFamily="18" charset="2"/>
              <a:buNone/>
            </a:pPr>
            <a:r>
              <a:rPr lang="el-GR" sz="900" dirty="0" smtClean="0"/>
              <a:t>• Οι δύο εξεταστές αξιολογούν βάσει της Σχάρας Αξιολόγησης (βλ. παρακάτω σ. 5) και συμπληρώνουν το Έντυπο Ενότητας 4 (για την αξιολόγηση παραγωγής προφορικού λόγου). </a:t>
            </a:r>
          </a:p>
          <a:p>
            <a:pPr eaLnBrk="1" hangingPunct="1">
              <a:buFont typeface="Wingdings 2" pitchFamily="18" charset="2"/>
              <a:buNone/>
            </a:pPr>
            <a:r>
              <a:rPr lang="el-GR" sz="900" dirty="0" smtClean="0"/>
              <a:t>• Ο ένας εξεταστής (Βαθμολογητής 1) κάθεται σε κάποια απόσταση από τους υποψηφίους και δεν συμμετέχει στην εξέταση. Ακούει, παρατηρεί, κρατάει σημειώσεις και βαθμολογεί την προφορική παραγωγή του κάθε υποψηφίου. </a:t>
            </a:r>
          </a:p>
          <a:p>
            <a:pPr eaLnBrk="1" hangingPunct="1">
              <a:buFont typeface="Wingdings 2" pitchFamily="18" charset="2"/>
              <a:buNone/>
            </a:pPr>
            <a:r>
              <a:rPr lang="el-GR" sz="900" dirty="0" smtClean="0"/>
              <a:t>• Ο δεύτερος εξεταστής (Βαθμολογητής 2) κάθεται απέναντι από τους δύο υποψηφίους και θέτει τα ερωτήματα. Μπορεί να κρατά σημειώσεις, αλλά βαθμολογεί όταν έχει τελειώσει η εξέταση και έχουν αποχωρήσει οι υποψήφιοι από την αίθουσα. </a:t>
            </a:r>
          </a:p>
          <a:p>
            <a:pPr eaLnBrk="1" hangingPunct="1">
              <a:buFont typeface="Wingdings 2" pitchFamily="18" charset="2"/>
              <a:buNone/>
            </a:pPr>
            <a:r>
              <a:rPr lang="el-GR" sz="900" dirty="0" smtClean="0"/>
              <a:t>• Ο δεύτερος εξεταστής θέτει εναλλάξ τα ερωτήματα στους υποψηφίους: δηλαδή, εάν αρχίσει την εξέταση από τον Υποψήφιο Α για τη Δοκιμασία 1, συνεχίζει με τον Υποψήφιο Β για τα ερωτήματα της Δοκιμασίας 2 και επανέρχεται στον Υποψήφιο Α για τα ερωτήματα της Δοκιμασίας 3. </a:t>
            </a:r>
          </a:p>
          <a:p>
            <a:pPr eaLnBrk="1" hangingPunct="1">
              <a:buFont typeface="Wingdings 2" pitchFamily="18" charset="2"/>
              <a:buNone/>
            </a:pPr>
            <a:r>
              <a:rPr lang="el-GR" sz="900" dirty="0" smtClean="0"/>
              <a:t>• Το ρόλο του δεύτερου εξεταστή, που θέτει τα ερωτήματα, αναλαμβάνει, μετά την εξέταση 2-3 ζευγών υποψηφίων, ο άλλος εξεταστής. </a:t>
            </a:r>
          </a:p>
          <a:p>
            <a:pPr eaLnBrk="1" hangingPunct="1">
              <a:buFont typeface="Wingdings 2" pitchFamily="18" charset="2"/>
              <a:buNone/>
            </a:pPr>
            <a:r>
              <a:rPr lang="en-US" sz="900" dirty="0" smtClean="0"/>
              <a:t> </a:t>
            </a:r>
            <a:endParaRPr lang="el-GR" sz="900" dirty="0" smtClean="0"/>
          </a:p>
          <a:p>
            <a:pPr eaLnBrk="1" hangingPunct="1">
              <a:buFont typeface="Wingdings 2" pitchFamily="18" charset="2"/>
              <a:buNone/>
            </a:pPr>
            <a:r>
              <a:rPr lang="el-GR" sz="900" b="1" dirty="0" smtClean="0"/>
              <a:t>3. ΟΔΗΓΙΕΣ ΠΡΟΣ ΤΟΥΣ ΕΞΕΤΑΣΤΕΣ </a:t>
            </a:r>
            <a:endParaRPr lang="el-GR" sz="900" dirty="0" smtClean="0"/>
          </a:p>
          <a:p>
            <a:pPr eaLnBrk="1" hangingPunct="1">
              <a:buFont typeface="Wingdings 2" pitchFamily="18" charset="2"/>
              <a:buNone/>
            </a:pPr>
            <a:r>
              <a:rPr lang="el-GR" sz="900" b="1" dirty="0" smtClean="0"/>
              <a:t>3.1 Πριν την έναρξη της Προφορικής Εξέτασης: </a:t>
            </a:r>
            <a:endParaRPr lang="el-GR" sz="900" dirty="0" smtClean="0"/>
          </a:p>
          <a:p>
            <a:pPr eaLnBrk="1" hangingPunct="1">
              <a:buFont typeface="Wingdings 2" pitchFamily="18" charset="2"/>
              <a:buNone/>
            </a:pPr>
            <a:r>
              <a:rPr lang="en-US" sz="900" dirty="0" smtClean="0"/>
              <a:t> </a:t>
            </a:r>
            <a:r>
              <a:rPr lang="el-GR" sz="900" dirty="0" smtClean="0"/>
              <a:t>• Θα πρέπει να έχετε προετοιμαστεί για την εξέταση δύο (2) ώρες πριν την έναρξή της. Μελετήστε το </a:t>
            </a:r>
            <a:r>
              <a:rPr lang="el-GR" sz="900" dirty="0" err="1" smtClean="0"/>
              <a:t>Τευχίδιο</a:t>
            </a:r>
            <a:r>
              <a:rPr lang="el-GR" sz="900" dirty="0" smtClean="0"/>
              <a:t> του Υποψηφίου και το Φυλλάδιο του Εξεταστή στον χώρο του Εξεταστικού Κέντρου που έχει παραχωρηθεί στους εξεταστές ειδικά για το λόγο αυτό. </a:t>
            </a:r>
          </a:p>
          <a:p>
            <a:pPr eaLnBrk="1" hangingPunct="1">
              <a:buFont typeface="Wingdings 2" pitchFamily="18" charset="2"/>
              <a:buNone/>
            </a:pPr>
            <a:r>
              <a:rPr lang="el-GR" sz="900" dirty="0" smtClean="0"/>
              <a:t>• Συνεργαστείτε με τον/την συνάδελφό σας και συζητείστε τα ερωτήματα των δοκιμασιών, τις εικόνες ή τα κείμενα. </a:t>
            </a:r>
          </a:p>
          <a:p>
            <a:pPr eaLnBrk="1" hangingPunct="1">
              <a:buFont typeface="Wingdings 2" pitchFamily="18" charset="2"/>
              <a:buNone/>
            </a:pPr>
            <a:r>
              <a:rPr lang="el-GR" sz="900" dirty="0" smtClean="0"/>
              <a:t>• Απαντήστε σε ένα ή δύο ερωτήματα για να έχετε την εμπειρία και να εξοικειωθείτε με τις θεματικές και τα ερωτήματα. </a:t>
            </a:r>
          </a:p>
          <a:p>
            <a:pPr eaLnBrk="1" hangingPunct="1">
              <a:buFont typeface="Wingdings 2" pitchFamily="18" charset="2"/>
              <a:buNone/>
            </a:pPr>
            <a:r>
              <a:rPr lang="el-GR" sz="900" dirty="0" smtClean="0"/>
              <a:t>• Εξοικειωθείτε με τις οδηγίες σχετικά με το πώς να συμπεριφερθείτε στους υποψηφίους. </a:t>
            </a:r>
          </a:p>
          <a:p>
            <a:pPr eaLnBrk="1" hangingPunct="1">
              <a:buFont typeface="Wingdings 2" pitchFamily="18" charset="2"/>
              <a:buNone/>
            </a:pPr>
            <a:r>
              <a:rPr lang="el-GR" sz="900" dirty="0" smtClean="0"/>
              <a:t> </a:t>
            </a:r>
            <a:r>
              <a:rPr lang="el-GR" sz="900" b="1" dirty="0" smtClean="0"/>
              <a:t>Επίσης: </a:t>
            </a:r>
            <a:endParaRPr lang="el-GR" sz="900" dirty="0" smtClean="0"/>
          </a:p>
          <a:p>
            <a:pPr eaLnBrk="1" hangingPunct="1">
              <a:buFont typeface="Wingdings 2" pitchFamily="18" charset="2"/>
              <a:buNone/>
            </a:pPr>
            <a:r>
              <a:rPr lang="el-GR" sz="900" dirty="0" smtClean="0"/>
              <a:t>• Πληροφορηθείτε σε ποια αίθουσα θα κάνετε την προφορική εξέταση και ποιος θα είναι ο συνεξεταστής σας, ώστε να συναποφασίσετε ποιος θα αναλάβει πρώτος το ρόλο του δεύτερου εξεταστή, δηλαδή αυτού που θέτει τα ερωτήματα. </a:t>
            </a:r>
          </a:p>
          <a:p>
            <a:pPr eaLnBrk="1" hangingPunct="1">
              <a:buFont typeface="Wingdings 2" pitchFamily="18" charset="2"/>
              <a:buNone/>
            </a:pPr>
            <a:r>
              <a:rPr lang="el-GR" sz="900" dirty="0" smtClean="0"/>
              <a:t>• Βεβαιωθείτε ότι τα θρανία στην αίθουσα της εξέτασης είναι τοποθετημένα σωστά, έτσι ώστε: </a:t>
            </a:r>
          </a:p>
          <a:p>
            <a:pPr eaLnBrk="1" hangingPunct="1">
              <a:buFont typeface="Wingdings 2" pitchFamily="18" charset="2"/>
              <a:buNone/>
            </a:pPr>
            <a:r>
              <a:rPr lang="el-GR" sz="900" dirty="0" smtClean="0"/>
              <a:t>- οι υποψήφιοι να κάθονται ο ένας δίπλα στον άλλον, </a:t>
            </a:r>
          </a:p>
          <a:p>
            <a:pPr eaLnBrk="1" hangingPunct="1">
              <a:buFont typeface="Wingdings 2" pitchFamily="18" charset="2"/>
              <a:buNone/>
            </a:pPr>
            <a:r>
              <a:rPr lang="el-GR" sz="900" dirty="0" smtClean="0"/>
              <a:t>- ο εξεταστής (Βαθμολογητής 2) να βρίσκεται απέναντι από τους υποψηφίους, </a:t>
            </a:r>
          </a:p>
          <a:p>
            <a:pPr eaLnBrk="1" hangingPunct="1">
              <a:buFont typeface="Wingdings 2" pitchFamily="18" charset="2"/>
              <a:buNone/>
            </a:pPr>
            <a:r>
              <a:rPr lang="el-GR" sz="900" dirty="0" smtClean="0"/>
              <a:t>- το θρανίο του Βαθμολογητή 1 να βρίσκεται σε κάποια απόσταση από τους υποψηφίους (ίσως στο πλάι). </a:t>
            </a:r>
          </a:p>
          <a:p>
            <a:pPr eaLnBrk="1" hangingPunct="1">
              <a:buFont typeface="Wingdings 2" pitchFamily="18" charset="2"/>
              <a:buNone/>
            </a:pPr>
            <a:r>
              <a:rPr lang="el-GR" sz="900" dirty="0" smtClean="0"/>
              <a:t>• Βεβαιωθείτε ότι έχετε όλο το υλικό που χρειάζεστε για την εξέταση. Φροντίστε, δηλαδή, να έχετε μαζί σας στην αίθουσα της εξέτασης το </a:t>
            </a:r>
            <a:r>
              <a:rPr lang="el-GR" sz="900" dirty="0" err="1" smtClean="0"/>
              <a:t>Τευχίδιο</a:t>
            </a:r>
            <a:r>
              <a:rPr lang="el-GR" sz="900" dirty="0" smtClean="0"/>
              <a:t> του Υποψηφίου και το Φυλλάδιο του Εξεταστή. </a:t>
            </a:r>
          </a:p>
          <a:p>
            <a:pPr eaLnBrk="1" hangingPunct="1">
              <a:buFont typeface="Wingdings 2" pitchFamily="18" charset="2"/>
              <a:buNone/>
            </a:pPr>
            <a:r>
              <a:rPr lang="el-GR" sz="900" dirty="0" smtClean="0"/>
              <a:t>• Βεβαιωθείτε ότι υπάρχουν και άλλα δύο </a:t>
            </a:r>
            <a:r>
              <a:rPr lang="el-GR" sz="900" dirty="0" err="1" smtClean="0"/>
              <a:t>Τευχίδια</a:t>
            </a:r>
            <a:r>
              <a:rPr lang="el-GR" sz="900" dirty="0" smtClean="0"/>
              <a:t> του Υποψηφίου μέσα στην αίθουσα, ένα για τον κάθε υποψήφιο. </a:t>
            </a:r>
          </a:p>
          <a:p>
            <a:pPr eaLnBrk="1" hangingPunct="1">
              <a:buFont typeface="Wingdings 2" pitchFamily="18" charset="2"/>
              <a:buNone/>
            </a:pPr>
            <a:endParaRPr lang="el-GR" sz="9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539750" y="188913"/>
            <a:ext cx="8229600" cy="503237"/>
          </a:xfrm>
        </p:spPr>
        <p:txBody>
          <a:bodyPr rtlCol="0">
            <a:normAutofit/>
          </a:bodyPr>
          <a:lstStyle/>
          <a:p>
            <a:pPr eaLnBrk="1" fontAlgn="auto" hangingPunct="1">
              <a:spcAft>
                <a:spcPts val="0"/>
              </a:spcAft>
              <a:defRPr/>
            </a:pPr>
            <a:r>
              <a:rPr lang="el-GR" sz="1600" dirty="0" smtClean="0"/>
              <a:t>περιγραφητές των ικανοτήτων Γ1/2</a:t>
            </a:r>
            <a:r>
              <a:rPr lang="de-DE" sz="1600" dirty="0" smtClean="0"/>
              <a:t>.</a:t>
            </a:r>
            <a:r>
              <a:rPr lang="de-DE" sz="1200" dirty="0" smtClean="0"/>
              <a:t> </a:t>
            </a:r>
            <a:endParaRPr lang="en-US" sz="1600" b="1" dirty="0" smtClean="0">
              <a:effectLst>
                <a:outerShdw blurRad="38100" dist="38100" dir="2700000" algn="tl">
                  <a:srgbClr val="C0C0C0"/>
                </a:outerShdw>
              </a:effectLst>
              <a:cs typeface="Times New Roman" pitchFamily="18" charset="0"/>
            </a:endParaRPr>
          </a:p>
        </p:txBody>
      </p:sp>
      <p:graphicFrame>
        <p:nvGraphicFramePr>
          <p:cNvPr id="24617" name="Group 41"/>
          <p:cNvGraphicFramePr>
            <a:graphicFrameLocks noGrp="1"/>
          </p:cNvGraphicFramePr>
          <p:nvPr/>
        </p:nvGraphicFramePr>
        <p:xfrm>
          <a:off x="971550" y="620713"/>
          <a:ext cx="7632576" cy="2736303"/>
        </p:xfrm>
        <a:graphic>
          <a:graphicData uri="http://schemas.openxmlformats.org/drawingml/2006/table">
            <a:tbl>
              <a:tblPr/>
              <a:tblGrid>
                <a:gridCol w="7632576"/>
              </a:tblGrid>
              <a:tr h="315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200" b="1" kern="1200" dirty="0" smtClean="0">
                          <a:solidFill>
                            <a:schemeClr val="tx1"/>
                          </a:solidFill>
                          <a:latin typeface="+mn-lt"/>
                          <a:ea typeface="+mn-ea"/>
                          <a:cs typeface="+mn-cs"/>
                        </a:rPr>
                        <a:t>C1/Kompetente Sprachverwendung: „Effective Operational Proficiency“</a:t>
                      </a:r>
                      <a:endParaRPr kumimoji="0" lang="de-DE" sz="1200" b="1" i="0" u="none" strike="noStrike" cap="none" normalizeH="0" baseline="0" dirty="0" smtClean="0">
                        <a:ln>
                          <a:noFill/>
                        </a:ln>
                        <a:solidFill>
                          <a:schemeClr val="tx1"/>
                        </a:solidFill>
                        <a:effectLst/>
                        <a:latin typeface="Arial Unicode MS" pitchFamily="34" charset="-128"/>
                        <a:cs typeface="Times New Roman" pitchFamily="18" charset="0"/>
                      </a:endParaRPr>
                    </a:p>
                  </a:txBody>
                  <a:tcPr marT="45706" marB="45706" anchor="ctr"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2421128">
                <a:tc>
                  <a:txBody>
                    <a:bodyPr/>
                    <a:lstStyle/>
                    <a:p>
                      <a:pPr marL="0" marR="0" lvl="0" indent="0" algn="l" defTabSz="914400" rtl="0" eaLnBrk="1" fontAlgn="base" latinLnBrk="0" hangingPunct="1">
                        <a:lnSpc>
                          <a:spcPct val="100000"/>
                        </a:lnSpc>
                        <a:spcBef>
                          <a:spcPct val="0"/>
                        </a:spcBef>
                        <a:spcAft>
                          <a:spcPct val="0"/>
                        </a:spcAft>
                        <a:buClr>
                          <a:schemeClr val="tx1"/>
                        </a:buClr>
                        <a:buSzTx/>
                        <a:buFont typeface="Symbol" pitchFamily="18" charset="2"/>
                        <a:buChar char=""/>
                        <a:tabLst>
                          <a:tab pos="133350" algn="l"/>
                        </a:tabLst>
                      </a:pP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Kann ein breites Spektrum anspruchsvoller, l</a:t>
                      </a:r>
                      <a:r>
                        <a:rPr kumimoji="0" lang="de-DE" sz="1200" b="0" i="0" u="none" strike="noStrike" cap="none" normalizeH="0" baseline="0" dirty="0" smtClean="0">
                          <a:ln>
                            <a:noFill/>
                          </a:ln>
                          <a:solidFill>
                            <a:schemeClr val="tx1"/>
                          </a:solidFill>
                          <a:effectLst/>
                          <a:latin typeface="Arial"/>
                          <a:cs typeface="Times New Roman" pitchFamily="18" charset="0"/>
                        </a:rPr>
                        <a:t>ä</a:t>
                      </a: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ngerer Texte verstehen und auch implizite Bedeutungen erfassen.</a:t>
                      </a:r>
                      <a:r>
                        <a:rPr kumimoji="0" lang="el-GR" sz="1200" b="0" i="0" u="none" strike="noStrike" cap="none" normalizeH="0" baseline="0" dirty="0" smtClean="0">
                          <a:ln>
                            <a:noFill/>
                          </a:ln>
                          <a:solidFill>
                            <a:schemeClr val="tx1"/>
                          </a:solidFill>
                          <a:effectLst/>
                          <a:latin typeface="Constantia" pitchFamily="18" charset="0"/>
                        </a:rPr>
                        <a:t> </a:t>
                      </a:r>
                      <a:endParaRPr kumimoji="0" lang="de-DE" sz="1200" b="0" i="0" u="none" strike="noStrike" cap="none" normalizeH="0" baseline="0" dirty="0" smtClean="0">
                        <a:ln>
                          <a:noFill/>
                        </a:ln>
                        <a:solidFill>
                          <a:schemeClr val="tx1"/>
                        </a:solidFill>
                        <a:effectLst/>
                        <a:latin typeface="Constantia" pitchFamily="18" charset="0"/>
                      </a:endParaRPr>
                    </a:p>
                    <a:p>
                      <a:pPr marL="0" marR="0" lvl="0" indent="0" algn="l" defTabSz="914400" rtl="0" eaLnBrk="1" fontAlgn="base" latinLnBrk="0" hangingPunct="1">
                        <a:lnSpc>
                          <a:spcPct val="100000"/>
                        </a:lnSpc>
                        <a:spcBef>
                          <a:spcPct val="0"/>
                        </a:spcBef>
                        <a:spcAft>
                          <a:spcPct val="0"/>
                        </a:spcAft>
                        <a:buClr>
                          <a:schemeClr val="tx1"/>
                        </a:buClr>
                        <a:buSzTx/>
                        <a:buFont typeface="Symbol" pitchFamily="18" charset="2"/>
                        <a:buChar char=""/>
                        <a:tabLst>
                          <a:tab pos="133350" algn="l"/>
                        </a:tabLst>
                      </a:pPr>
                      <a:endPar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tx1"/>
                        </a:buClr>
                        <a:buSzTx/>
                        <a:buFont typeface="Symbol" pitchFamily="18" charset="2"/>
                        <a:buChar char=""/>
                        <a:tabLst>
                          <a:tab pos="133350" algn="l"/>
                        </a:tabLst>
                      </a:pP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Kann sich spontan und flie</a:t>
                      </a:r>
                      <a:r>
                        <a:rPr kumimoji="0" lang="de-DE" sz="1200" b="0" i="0" u="none" strike="noStrike" cap="none" normalizeH="0" baseline="0" dirty="0" smtClean="0">
                          <a:ln>
                            <a:noFill/>
                          </a:ln>
                          <a:solidFill>
                            <a:schemeClr val="tx1"/>
                          </a:solidFill>
                          <a:effectLst/>
                          <a:latin typeface="Arial"/>
                          <a:cs typeface="Times New Roman" pitchFamily="18" charset="0"/>
                        </a:rPr>
                        <a:t>ß</a:t>
                      </a: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end ausdr</a:t>
                      </a:r>
                      <a:r>
                        <a:rPr kumimoji="0" lang="de-DE" sz="1200" b="0" i="0" u="none" strike="noStrike" cap="none" normalizeH="0" baseline="0" dirty="0" smtClean="0">
                          <a:ln>
                            <a:noFill/>
                          </a:ln>
                          <a:solidFill>
                            <a:schemeClr val="tx1"/>
                          </a:solidFill>
                          <a:effectLst/>
                          <a:latin typeface="Arial"/>
                          <a:cs typeface="Times New Roman" pitchFamily="18" charset="0"/>
                        </a:rPr>
                        <a:t>ü</a:t>
                      </a: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cken, ohne </a:t>
                      </a:r>
                      <a:r>
                        <a:rPr kumimoji="0" lang="de-DE" sz="1200" b="0" i="0" u="none" strike="noStrike" cap="none" normalizeH="0" baseline="0" dirty="0" smtClean="0">
                          <a:ln>
                            <a:noFill/>
                          </a:ln>
                          <a:solidFill>
                            <a:schemeClr val="tx1"/>
                          </a:solidFill>
                          <a:effectLst/>
                          <a:latin typeface="Arial"/>
                          <a:cs typeface="Times New Roman" pitchFamily="18" charset="0"/>
                        </a:rPr>
                        <a:t>ö</a:t>
                      </a: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fter deutlich erkennbar nach Worten suchen zu m</a:t>
                      </a:r>
                      <a:r>
                        <a:rPr kumimoji="0" lang="de-DE" sz="1200" b="0" i="0" u="none" strike="noStrike" cap="none" normalizeH="0" baseline="0" dirty="0" smtClean="0">
                          <a:ln>
                            <a:noFill/>
                          </a:ln>
                          <a:solidFill>
                            <a:schemeClr val="tx1"/>
                          </a:solidFill>
                          <a:effectLst/>
                          <a:latin typeface="Arial"/>
                          <a:cs typeface="Times New Roman" pitchFamily="18" charset="0"/>
                        </a:rPr>
                        <a:t>ü</a:t>
                      </a: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ssen.</a:t>
                      </a:r>
                      <a:r>
                        <a:rPr kumimoji="0" lang="el-GR" sz="1200" b="0" i="0" u="none" strike="noStrike" cap="none" normalizeH="0" baseline="0" dirty="0" smtClean="0">
                          <a:ln>
                            <a:noFill/>
                          </a:ln>
                          <a:solidFill>
                            <a:schemeClr val="tx1"/>
                          </a:solidFill>
                          <a:effectLst/>
                          <a:latin typeface="Constantia" pitchFamily="18" charset="0"/>
                        </a:rPr>
                        <a:t> </a:t>
                      </a:r>
                      <a:endParaRPr kumimoji="0" lang="de-DE" sz="1200" b="0" i="0" u="none" strike="noStrike" cap="none" normalizeH="0" baseline="0" dirty="0" smtClean="0">
                        <a:ln>
                          <a:noFill/>
                        </a:ln>
                        <a:solidFill>
                          <a:schemeClr val="tx1"/>
                        </a:solidFill>
                        <a:effectLst/>
                        <a:latin typeface="Constantia" pitchFamily="18" charset="0"/>
                      </a:endParaRPr>
                    </a:p>
                    <a:p>
                      <a:pPr marL="0" marR="0" lvl="0" indent="0" algn="l" defTabSz="914400" rtl="0" eaLnBrk="0" fontAlgn="base" latinLnBrk="0" hangingPunct="0">
                        <a:lnSpc>
                          <a:spcPct val="100000"/>
                        </a:lnSpc>
                        <a:spcBef>
                          <a:spcPct val="0"/>
                        </a:spcBef>
                        <a:spcAft>
                          <a:spcPct val="0"/>
                        </a:spcAft>
                        <a:buClr>
                          <a:schemeClr val="tx1"/>
                        </a:buClr>
                        <a:buSzTx/>
                        <a:buFont typeface="Symbol" pitchFamily="18" charset="2"/>
                        <a:buChar char=""/>
                        <a:tabLst>
                          <a:tab pos="133350" algn="l"/>
                        </a:tabLst>
                      </a:pPr>
                      <a:endPar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tx1"/>
                        </a:buClr>
                        <a:buSzTx/>
                        <a:buFont typeface="Symbol" pitchFamily="18" charset="2"/>
                        <a:buChar char=""/>
                        <a:tabLst>
                          <a:tab pos="133350" algn="l"/>
                        </a:tabLst>
                      </a:pP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Kann die Sprache im gesellschaftlichen und beruflichen Leben oder in Ausbildung und Studium wirksam und flexibel gebrauchen.</a:t>
                      </a:r>
                      <a:r>
                        <a:rPr kumimoji="0" lang="el-GR" sz="1200" b="0" i="0" u="none" strike="noStrike" cap="none" normalizeH="0" baseline="0" dirty="0" smtClean="0">
                          <a:ln>
                            <a:noFill/>
                          </a:ln>
                          <a:solidFill>
                            <a:schemeClr val="tx1"/>
                          </a:solidFill>
                          <a:effectLst/>
                          <a:latin typeface="Constantia" pitchFamily="18" charset="0"/>
                        </a:rPr>
                        <a:t> </a:t>
                      </a:r>
                      <a:endParaRPr kumimoji="0" lang="de-DE" sz="1200" b="0" i="0" u="none" strike="noStrike" cap="none" normalizeH="0" baseline="0" dirty="0" smtClean="0">
                        <a:ln>
                          <a:noFill/>
                        </a:ln>
                        <a:solidFill>
                          <a:schemeClr val="tx1"/>
                        </a:solidFill>
                        <a:effectLst/>
                        <a:latin typeface="Constantia" pitchFamily="18" charset="0"/>
                      </a:endParaRPr>
                    </a:p>
                    <a:p>
                      <a:pPr marL="0" marR="0" lvl="0" indent="0" algn="l" defTabSz="914400" rtl="0" eaLnBrk="0" fontAlgn="base" latinLnBrk="0" hangingPunct="0">
                        <a:lnSpc>
                          <a:spcPct val="100000"/>
                        </a:lnSpc>
                        <a:spcBef>
                          <a:spcPct val="0"/>
                        </a:spcBef>
                        <a:spcAft>
                          <a:spcPct val="0"/>
                        </a:spcAft>
                        <a:buClr>
                          <a:schemeClr val="tx1"/>
                        </a:buClr>
                        <a:buSzTx/>
                        <a:buFont typeface="Symbol" pitchFamily="18" charset="2"/>
                        <a:buChar char=""/>
                        <a:tabLst>
                          <a:tab pos="133350" algn="l"/>
                        </a:tabLst>
                      </a:pPr>
                      <a:endPar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tx1"/>
                        </a:buClr>
                        <a:buSzTx/>
                        <a:buFont typeface="Symbol" pitchFamily="18" charset="2"/>
                        <a:buChar char=""/>
                        <a:tabLst>
                          <a:tab pos="133350" algn="l"/>
                        </a:tabLst>
                      </a:pP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Kann sich klar, strukturiert und ausf</a:t>
                      </a:r>
                      <a:r>
                        <a:rPr kumimoji="0" lang="de-DE" sz="1200" b="0" i="0" u="none" strike="noStrike" cap="none" normalizeH="0" baseline="0" dirty="0" smtClean="0">
                          <a:ln>
                            <a:noFill/>
                          </a:ln>
                          <a:solidFill>
                            <a:schemeClr val="tx1"/>
                          </a:solidFill>
                          <a:effectLst/>
                          <a:latin typeface="Arial"/>
                          <a:cs typeface="Times New Roman" pitchFamily="18" charset="0"/>
                        </a:rPr>
                        <a:t>ü</a:t>
                      </a: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hrlich zu komplexen Sachverhalten </a:t>
                      </a:r>
                      <a:r>
                        <a:rPr kumimoji="0" lang="de-DE" sz="1200" b="0" i="0" u="none" strike="noStrike" cap="none" normalizeH="0" baseline="0" dirty="0" smtClean="0">
                          <a:ln>
                            <a:noFill/>
                          </a:ln>
                          <a:solidFill>
                            <a:schemeClr val="tx1"/>
                          </a:solidFill>
                          <a:effectLst/>
                          <a:latin typeface="Arial"/>
                          <a:cs typeface="Times New Roman" pitchFamily="18" charset="0"/>
                        </a:rPr>
                        <a:t>ä</a:t>
                      </a: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u</a:t>
                      </a:r>
                      <a:r>
                        <a:rPr kumimoji="0" lang="de-DE" sz="1200" b="0" i="0" u="none" strike="noStrike" cap="none" normalizeH="0" baseline="0" dirty="0" smtClean="0">
                          <a:ln>
                            <a:noFill/>
                          </a:ln>
                          <a:solidFill>
                            <a:schemeClr val="tx1"/>
                          </a:solidFill>
                          <a:effectLst/>
                          <a:latin typeface="Arial"/>
                          <a:cs typeface="Times New Roman" pitchFamily="18" charset="0"/>
                        </a:rPr>
                        <a:t>ß</a:t>
                      </a: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ern und dabei verschiedene Mittel zur Textverkn</a:t>
                      </a:r>
                      <a:r>
                        <a:rPr kumimoji="0" lang="de-DE" sz="1200" b="0" i="0" u="none" strike="noStrike" cap="none" normalizeH="0" baseline="0" dirty="0" smtClean="0">
                          <a:ln>
                            <a:noFill/>
                          </a:ln>
                          <a:solidFill>
                            <a:schemeClr val="tx1"/>
                          </a:solidFill>
                          <a:effectLst/>
                          <a:latin typeface="Arial"/>
                          <a:cs typeface="Times New Roman" pitchFamily="18" charset="0"/>
                        </a:rPr>
                        <a:t>ü</a:t>
                      </a:r>
                      <a:r>
                        <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rPr>
                        <a:t>pfung angemessen verwenden.</a:t>
                      </a:r>
                      <a:r>
                        <a:rPr kumimoji="0" lang="el-GR" sz="1200" b="0" i="0" u="none" strike="noStrike" cap="none" normalizeH="0" baseline="0" dirty="0" smtClean="0">
                          <a:ln>
                            <a:noFill/>
                          </a:ln>
                          <a:solidFill>
                            <a:schemeClr val="tx1"/>
                          </a:solidFill>
                          <a:effectLst/>
                          <a:latin typeface="Constantia" pitchFamily="18" charset="0"/>
                        </a:rPr>
                        <a:t> </a:t>
                      </a:r>
                      <a:endParaRPr kumimoji="0" lang="de-DE" sz="1200" b="0" i="0" u="none" strike="noStrike" cap="none" normalizeH="0" baseline="0" dirty="0" smtClean="0">
                        <a:ln>
                          <a:noFill/>
                        </a:ln>
                        <a:solidFill>
                          <a:schemeClr val="tx1"/>
                        </a:solidFill>
                        <a:effectLst/>
                        <a:latin typeface="Arial Unicode MS" pitchFamily="34" charset="-128"/>
                        <a:cs typeface="Times New Roman" pitchFamily="18" charset="0"/>
                      </a:endParaRPr>
                    </a:p>
                  </a:txBody>
                  <a:tcPr marT="45706" marB="45706" anchor="ctr"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bl>
          </a:graphicData>
        </a:graphic>
      </p:graphicFrame>
      <p:graphicFrame>
        <p:nvGraphicFramePr>
          <p:cNvPr id="4" name="Table 3"/>
          <p:cNvGraphicFramePr>
            <a:graphicFrameLocks noGrp="1"/>
          </p:cNvGraphicFramePr>
          <p:nvPr/>
        </p:nvGraphicFramePr>
        <p:xfrm>
          <a:off x="971550" y="3500438"/>
          <a:ext cx="7704856" cy="2699794"/>
        </p:xfrm>
        <a:graphic>
          <a:graphicData uri="http://schemas.openxmlformats.org/drawingml/2006/table">
            <a:tbl>
              <a:tblPr/>
              <a:tblGrid>
                <a:gridCol w="7704856"/>
              </a:tblGrid>
              <a:tr h="547896">
                <a:tc>
                  <a:txBody>
                    <a:bodyPr/>
                    <a:lstStyle/>
                    <a:p>
                      <a:pPr marL="140335" algn="ctr">
                        <a:lnSpc>
                          <a:spcPct val="115000"/>
                        </a:lnSpc>
                        <a:spcAft>
                          <a:spcPts val="0"/>
                        </a:spcAft>
                      </a:pPr>
                      <a:endParaRPr lang="de-DE" sz="1200" b="1" dirty="0" smtClean="0">
                        <a:latin typeface="Arial"/>
                        <a:ea typeface="Arial Unicode MS"/>
                        <a:cs typeface="Times New Roman"/>
                      </a:endParaRPr>
                    </a:p>
                    <a:p>
                      <a:pPr marL="140335" algn="ctr">
                        <a:lnSpc>
                          <a:spcPct val="115000"/>
                        </a:lnSpc>
                        <a:spcAft>
                          <a:spcPts val="0"/>
                        </a:spcAft>
                      </a:pPr>
                      <a:r>
                        <a:rPr lang="de-DE" sz="1200" b="1" dirty="0" smtClean="0">
                          <a:latin typeface="Arial"/>
                          <a:ea typeface="Arial Unicode MS"/>
                          <a:cs typeface="Times New Roman"/>
                        </a:rPr>
                        <a:t>C2/Kompetente </a:t>
                      </a:r>
                      <a:r>
                        <a:rPr lang="de-DE" sz="1200" b="1" dirty="0">
                          <a:latin typeface="Arial"/>
                          <a:ea typeface="Arial Unicode MS"/>
                          <a:cs typeface="Times New Roman"/>
                        </a:rPr>
                        <a:t>Sprachverwendung: „</a:t>
                      </a:r>
                      <a:r>
                        <a:rPr lang="de-DE" sz="1200" b="1" dirty="0" err="1">
                          <a:latin typeface="Arial"/>
                          <a:ea typeface="Arial Unicode MS"/>
                          <a:cs typeface="Times New Roman"/>
                        </a:rPr>
                        <a:t>Mastery</a:t>
                      </a:r>
                      <a:r>
                        <a:rPr lang="de-DE" sz="1200" b="1" dirty="0">
                          <a:latin typeface="Arial"/>
                          <a:ea typeface="Arial Unicode MS"/>
                          <a:cs typeface="Times New Roman"/>
                        </a:rPr>
                        <a:t>“</a:t>
                      </a:r>
                      <a:endParaRPr lang="el-GR" sz="1200" dirty="0">
                        <a:latin typeface="Calibri"/>
                        <a:ea typeface="Calibri"/>
                        <a:cs typeface="Times New Roman"/>
                      </a:endParaRPr>
                    </a:p>
                  </a:txBody>
                  <a:tcPr marL="68580" marR="68580" marT="0" marB="0">
                    <a:lnL w="57150" cap="flat" cmpd="dbl" algn="ctr">
                      <a:solidFill>
                        <a:srgbClr val="365F91"/>
                      </a:solidFill>
                      <a:prstDash val="solid"/>
                      <a:round/>
                      <a:headEnd type="none" w="med" len="med"/>
                      <a:tailEnd type="none" w="med" len="med"/>
                    </a:lnL>
                    <a:lnR w="57150" cap="flat" cmpd="dbl" algn="ctr">
                      <a:solidFill>
                        <a:srgbClr val="365F91"/>
                      </a:solidFill>
                      <a:prstDash val="solid"/>
                      <a:round/>
                      <a:headEnd type="none" w="med" len="med"/>
                      <a:tailEnd type="none" w="med" len="med"/>
                    </a:lnR>
                    <a:lnT w="57150" cap="flat" cmpd="dbl" algn="ctr">
                      <a:solidFill>
                        <a:srgbClr val="365F91"/>
                      </a:solidFill>
                      <a:prstDash val="solid"/>
                      <a:round/>
                      <a:headEnd type="none" w="med" len="med"/>
                      <a:tailEnd type="none" w="med" len="med"/>
                    </a:lnT>
                    <a:lnB w="12700" cap="flat" cmpd="sng" algn="ctr">
                      <a:solidFill>
                        <a:srgbClr val="365F91"/>
                      </a:solidFill>
                      <a:prstDash val="solid"/>
                      <a:round/>
                      <a:headEnd type="none" w="med" len="med"/>
                      <a:tailEnd type="none" w="med" len="med"/>
                    </a:lnB>
                    <a:pattFill prst="pct25">
                      <a:fgClr>
                        <a:srgbClr val="FFFFFF"/>
                      </a:fgClr>
                      <a:bgClr>
                        <a:srgbClr val="BFBFBF"/>
                      </a:bgClr>
                    </a:pattFill>
                  </a:tcPr>
                </a:tc>
              </a:tr>
              <a:tr h="2151898">
                <a:tc>
                  <a:txBody>
                    <a:bodyPr/>
                    <a:lstStyle/>
                    <a:p>
                      <a:pPr marL="457200" algn="just">
                        <a:lnSpc>
                          <a:spcPct val="150000"/>
                        </a:lnSpc>
                        <a:spcAft>
                          <a:spcPts val="0"/>
                        </a:spcAft>
                      </a:pPr>
                      <a:endParaRPr lang="de-DE" sz="1200" dirty="0">
                        <a:latin typeface="Arial"/>
                        <a:ea typeface="Arial Unicode MS"/>
                        <a:cs typeface="Times New Roman"/>
                      </a:endParaRPr>
                    </a:p>
                    <a:p>
                      <a:pPr marL="342900" lvl="0" indent="-342900" algn="just">
                        <a:lnSpc>
                          <a:spcPct val="150000"/>
                        </a:lnSpc>
                        <a:spcAft>
                          <a:spcPts val="0"/>
                        </a:spcAft>
                        <a:buFont typeface="Wingdings"/>
                        <a:buChar char=""/>
                      </a:pPr>
                      <a:r>
                        <a:rPr lang="de-DE" sz="1200" dirty="0">
                          <a:latin typeface="Arial"/>
                          <a:ea typeface="Arial Unicode MS"/>
                          <a:cs typeface="Times New Roman"/>
                        </a:rPr>
                        <a:t>Kann praktisch alles, was er / sie liest oder hört, mühelos verstehen. </a:t>
                      </a:r>
                      <a:endParaRPr lang="el-GR" sz="1200" dirty="0">
                        <a:latin typeface="Calibri"/>
                        <a:ea typeface="Times New Roman"/>
                        <a:cs typeface="Times New Roman"/>
                      </a:endParaRPr>
                    </a:p>
                    <a:p>
                      <a:pPr marL="342900" lvl="0" indent="-342900" algn="just">
                        <a:lnSpc>
                          <a:spcPct val="150000"/>
                        </a:lnSpc>
                        <a:spcAft>
                          <a:spcPts val="0"/>
                        </a:spcAft>
                        <a:buFont typeface="Wingdings"/>
                        <a:buChar char=""/>
                      </a:pPr>
                      <a:r>
                        <a:rPr lang="de-DE" sz="1200" dirty="0">
                          <a:latin typeface="Arial"/>
                          <a:ea typeface="Arial Unicode MS"/>
                          <a:cs typeface="Times New Roman"/>
                        </a:rPr>
                        <a:t>Kann Informationen aus verschiedenen schriftlichen und mündlichen Quellen zusammenfassen und dabei Begründungen und Erklärungen in einer zusammenhängenden Darstellung wiedergeben. </a:t>
                      </a:r>
                      <a:endParaRPr lang="el-GR" sz="1200" dirty="0">
                        <a:latin typeface="Calibri"/>
                        <a:ea typeface="Times New Roman"/>
                        <a:cs typeface="Times New Roman"/>
                      </a:endParaRPr>
                    </a:p>
                    <a:p>
                      <a:pPr marL="342900" lvl="0" indent="-342900" algn="just">
                        <a:lnSpc>
                          <a:spcPct val="150000"/>
                        </a:lnSpc>
                        <a:spcAft>
                          <a:spcPts val="0"/>
                        </a:spcAft>
                        <a:buFont typeface="Wingdings"/>
                        <a:buChar char=""/>
                      </a:pPr>
                      <a:r>
                        <a:rPr lang="de-DE" sz="1200" dirty="0">
                          <a:latin typeface="Arial"/>
                          <a:ea typeface="Arial Unicode MS"/>
                          <a:cs typeface="Times New Roman"/>
                        </a:rPr>
                        <a:t>Kann sich spontan, sehr flüssig und genau ausdrücken und auch bei komplexeren Sachverhalten feinere Bedeutungsnuancen deutlich machen. </a:t>
                      </a:r>
                      <a:endParaRPr lang="el-GR" sz="1200" dirty="0">
                        <a:latin typeface="Calibri"/>
                        <a:ea typeface="Times New Roman"/>
                        <a:cs typeface="Times New Roman"/>
                      </a:endParaRPr>
                    </a:p>
                  </a:txBody>
                  <a:tcPr marL="68580" marR="68580" marT="0" marB="0">
                    <a:lnL w="57150" cap="flat" cmpd="dbl" algn="ctr">
                      <a:solidFill>
                        <a:srgbClr val="365F91"/>
                      </a:solidFill>
                      <a:prstDash val="solid"/>
                      <a:round/>
                      <a:headEnd type="none" w="med" len="med"/>
                      <a:tailEnd type="none" w="med" len="med"/>
                    </a:lnL>
                    <a:lnR w="57150" cap="flat" cmpd="dbl" algn="ctr">
                      <a:solidFill>
                        <a:srgbClr val="365F91"/>
                      </a:solidFill>
                      <a:prstDash val="solid"/>
                      <a:round/>
                      <a:headEnd type="none" w="med" len="med"/>
                      <a:tailEnd type="none" w="med" len="med"/>
                    </a:lnR>
                    <a:lnT w="12700" cap="flat" cmpd="sng" algn="ctr">
                      <a:solidFill>
                        <a:srgbClr val="365F91"/>
                      </a:solidFill>
                      <a:prstDash val="solid"/>
                      <a:round/>
                      <a:headEnd type="none" w="med" len="med"/>
                      <a:tailEnd type="none" w="med" len="med"/>
                    </a:lnT>
                    <a:lnB w="57150" cap="flat" cmpd="dbl" algn="ctr">
                      <a:solidFill>
                        <a:srgbClr val="365F91"/>
                      </a:solidFill>
                      <a:prstDash val="solid"/>
                      <a:round/>
                      <a:headEnd type="none" w="med" len="med"/>
                      <a:tailEnd type="none" w="med" len="med"/>
                    </a:lnB>
                    <a:pattFill prst="pct5">
                      <a:fgClr>
                        <a:srgbClr val="FFFFFF"/>
                      </a:fgClr>
                      <a:bgClr>
                        <a:srgbClr val="F2F2F2"/>
                      </a:bgClr>
                    </a:patt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457200" y="274638"/>
            <a:ext cx="7467600" cy="922337"/>
          </a:xfrm>
        </p:spPr>
        <p:txBody>
          <a:bodyPr rtlCol="0">
            <a:normAutofit/>
          </a:bodyPr>
          <a:lstStyle/>
          <a:p>
            <a:pPr eaLnBrk="1" fontAlgn="auto" hangingPunct="1">
              <a:spcAft>
                <a:spcPts val="0"/>
              </a:spcAft>
              <a:defRPr/>
            </a:pPr>
            <a:r>
              <a:rPr lang="de-DE" sz="2800" b="1" dirty="0" smtClean="0">
                <a:effectLst>
                  <a:outerShdw blurRad="38100" dist="38100" dir="2700000" algn="tl">
                    <a:srgbClr val="C0C0C0"/>
                  </a:outerShdw>
                </a:effectLst>
                <a:cs typeface="Times New Roman" pitchFamily="18" charset="0"/>
              </a:rPr>
              <a:t>C – Niveau </a:t>
            </a:r>
            <a:r>
              <a:rPr lang="en-US" sz="2800" b="1" dirty="0" err="1" smtClean="0">
                <a:effectLst>
                  <a:outerShdw blurRad="38100" dist="38100" dir="2700000" algn="tl">
                    <a:srgbClr val="C0C0C0"/>
                  </a:outerShdw>
                </a:effectLst>
                <a:cs typeface="Times New Roman" pitchFamily="18" charset="0"/>
              </a:rPr>
              <a:t>Prüfungsaufbau</a:t>
            </a:r>
            <a:r>
              <a:rPr lang="en-US" sz="2800" b="1" dirty="0" smtClean="0">
                <a:effectLst>
                  <a:outerShdw blurRad="38100" dist="38100" dir="2700000" algn="tl">
                    <a:srgbClr val="C0C0C0"/>
                  </a:outerShdw>
                </a:effectLst>
                <a:cs typeface="Times New Roman" pitchFamily="18" charset="0"/>
              </a:rPr>
              <a:t> Phase 4</a:t>
            </a:r>
          </a:p>
        </p:txBody>
      </p:sp>
      <p:sp>
        <p:nvSpPr>
          <p:cNvPr id="15363" name="Content Placeholder 6"/>
          <p:cNvSpPr>
            <a:spLocks noGrp="1"/>
          </p:cNvSpPr>
          <p:nvPr>
            <p:ph idx="1"/>
          </p:nvPr>
        </p:nvSpPr>
        <p:spPr>
          <a:xfrm>
            <a:off x="684213" y="3213100"/>
            <a:ext cx="7240587" cy="2913063"/>
          </a:xfrm>
        </p:spPr>
        <p:txBody>
          <a:bodyPr/>
          <a:lstStyle/>
          <a:p>
            <a:pPr eaLnBrk="1" hangingPunct="1">
              <a:buFont typeface="Wingdings 2" pitchFamily="18" charset="2"/>
              <a:buNone/>
            </a:pPr>
            <a:r>
              <a:rPr lang="el-GR" sz="1600" b="1" dirty="0" smtClean="0"/>
              <a:t>	Ερωτήσεις γνωριμίας και εξοικείωσης (διάρκεια: 1 λεπτό) </a:t>
            </a:r>
          </a:p>
          <a:p>
            <a:pPr algn="just" eaLnBrk="1" hangingPunct="1">
              <a:buFont typeface="Wingdings 2" pitchFamily="18" charset="2"/>
              <a:buNone/>
            </a:pPr>
            <a:r>
              <a:rPr lang="el-GR" sz="1600" dirty="0" smtClean="0"/>
              <a:t>	Πριν αρχίσετε την εξέταση προφορικού λόγου (Δοκιμασίες 1, 2 και 3), είναι σκόπιμο να κάνετε μια-δύο προσωπικές ερωτήσεις, πάντα στα γερμανικά, στους υποψηφίους (το όνομά τους, σε ποια τάξη πάνε στο σχολείο/τι σπουδάζουν/πού εργάζονται/με τι ασχολούνται κτλ.). Η διαδικασία αυτή θα βοηθήσει τους υποψηφίους να προσαρμοστούν στο περιβάλλον της εξέτασης, ενώ θα επιτρέψει σε σας να διαμορφώσετε μια εικόνα για τον κάθε υποψήφιο και να επιλέξετε τα πιο κατάλληλα ερωτήματα. Οι απαντήσεις των υποψηφίων σε αυτήν τη φάση ΔΕΝ αξιολογούνται. </a:t>
            </a:r>
          </a:p>
        </p:txBody>
      </p:sp>
      <p:graphicFrame>
        <p:nvGraphicFramePr>
          <p:cNvPr id="26739" name="Group 115"/>
          <p:cNvGraphicFramePr>
            <a:graphicFrameLocks noGrp="1"/>
          </p:cNvGraphicFramePr>
          <p:nvPr/>
        </p:nvGraphicFramePr>
        <p:xfrm>
          <a:off x="395288" y="1341438"/>
          <a:ext cx="8382000" cy="1515002"/>
        </p:xfrm>
        <a:graphic>
          <a:graphicData uri="http://schemas.openxmlformats.org/drawingml/2006/table">
            <a:tbl>
              <a:tblPr/>
              <a:tblGrid>
                <a:gridCol w="838200"/>
                <a:gridCol w="1676400"/>
                <a:gridCol w="762000"/>
                <a:gridCol w="1905000"/>
                <a:gridCol w="1066800"/>
                <a:gridCol w="2133600"/>
              </a:tblGrid>
              <a:tr h="3339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dirty="0" smtClean="0">
                          <a:ln>
                            <a:noFill/>
                          </a:ln>
                          <a:solidFill>
                            <a:schemeClr val="tx1"/>
                          </a:solidFill>
                          <a:effectLst/>
                          <a:latin typeface="Arial Unicode MS" pitchFamily="34" charset="-128"/>
                        </a:rPr>
                        <a:t>Niveau</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Unicode MS" pitchFamily="34" charset="-128"/>
                        </a:rPr>
                        <a:t>Performanz</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Unicode MS" pitchFamily="34" charset="-128"/>
                        </a:rPr>
                        <a:t>Items</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dirty="0" smtClean="0">
                          <a:ln>
                            <a:noFill/>
                          </a:ln>
                          <a:solidFill>
                            <a:schemeClr val="tx1"/>
                          </a:solidFill>
                          <a:effectLst/>
                          <a:latin typeface="Arial Unicode MS" pitchFamily="34" charset="-128"/>
                        </a:rPr>
                        <a:t>Bewertung</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Unicode MS" pitchFamily="34" charset="-128"/>
                        </a:rPr>
                        <a:t>Dauer</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1"/>
                        </a:buClr>
                        <a:buSzTx/>
                        <a:buFont typeface="Symbol" pitchFamily="18" charset="2"/>
                        <a:buNone/>
                        <a:tabLst>
                          <a:tab pos="177800" algn="l"/>
                        </a:tabLst>
                      </a:pPr>
                      <a:r>
                        <a:rPr kumimoji="0" lang="de-DE" sz="1600" b="1" i="0" u="none" strike="noStrike" cap="none" normalizeH="0" baseline="0" smtClean="0">
                          <a:ln>
                            <a:noFill/>
                          </a:ln>
                          <a:solidFill>
                            <a:schemeClr val="tx1"/>
                          </a:solidFill>
                          <a:effectLst/>
                          <a:latin typeface="Arial Unicode MS" pitchFamily="34" charset="-128"/>
                        </a:rPr>
                        <a:t>Prüfungsformat</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117756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chemeClr val="tx1"/>
                          </a:solidFill>
                          <a:effectLst/>
                          <a:latin typeface="Arial Unicode MS" pitchFamily="34" charset="-128"/>
                          <a:cs typeface="Times New Roman" pitchFamily="18" charset="0"/>
                        </a:rPr>
                        <a:t>C1</a:t>
                      </a:r>
                      <a:r>
                        <a:rPr kumimoji="0" lang="el-GR" sz="1400" b="1" i="0" u="none" strike="noStrike" cap="none" normalizeH="0" baseline="0" dirty="0" smtClean="0">
                          <a:ln>
                            <a:noFill/>
                          </a:ln>
                          <a:solidFill>
                            <a:schemeClr val="tx1"/>
                          </a:solidFill>
                          <a:effectLst/>
                          <a:latin typeface="Arial Unicode MS" pitchFamily="34" charset="-128"/>
                          <a:cs typeface="Times New Roman" pitchFamily="18" charset="0"/>
                        </a:rPr>
                        <a:t>/2</a:t>
                      </a:r>
                      <a:endParaRPr kumimoji="0" lang="de-DE" sz="1400" b="1" i="0" u="none" strike="noStrike" cap="none" normalizeH="0" baseline="0" dirty="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m. Produktion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m. Sprachmittlung</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Unicode MS" pitchFamily="34" charset="-128"/>
                          <a:cs typeface="Times New Roman" pitchFamily="18" charset="0"/>
                        </a:rPr>
                        <a:t>3</a:t>
                      </a:r>
                      <a:endPar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20 Punkte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Unicode MS" pitchFamily="34" charset="-128"/>
                          <a:cs typeface="Times New Roman" pitchFamily="18" charset="0"/>
                        </a:rPr>
                        <a:t>30</a:t>
                      </a: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 Min.</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Paarprüfung</a:t>
                      </a:r>
                    </a:p>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(keine Kandidateninteraktion)</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7467600" cy="706437"/>
          </a:xfrm>
        </p:spPr>
        <p:txBody>
          <a:bodyPr/>
          <a:lstStyle/>
          <a:p>
            <a:pPr eaLnBrk="1" hangingPunct="1"/>
            <a:r>
              <a:rPr lang="el-GR" sz="1200" b="1" dirty="0" smtClean="0"/>
              <a:t>Δοκιμασία 1: Ανάπτυξη επιχειρηματολογίας (διάρκεια: 9 λεπτά, 4,5 λεπτά για κάθε υποψήφιο) </a:t>
            </a:r>
            <a:endParaRPr lang="el-GR" sz="1200" dirty="0" smtClean="0"/>
          </a:p>
        </p:txBody>
      </p:sp>
      <p:sp>
        <p:nvSpPr>
          <p:cNvPr id="16387" name="Content Placeholder 2"/>
          <p:cNvSpPr>
            <a:spLocks noGrp="1"/>
          </p:cNvSpPr>
          <p:nvPr>
            <p:ph idx="1"/>
          </p:nvPr>
        </p:nvSpPr>
        <p:spPr>
          <a:xfrm>
            <a:off x="457200" y="836613"/>
            <a:ext cx="7467600" cy="5289550"/>
          </a:xfrm>
        </p:spPr>
        <p:txBody>
          <a:bodyPr/>
          <a:lstStyle/>
          <a:p>
            <a:pPr eaLnBrk="1" hangingPunct="1"/>
            <a:endParaRPr lang="el-GR" sz="1200" dirty="0" smtClean="0"/>
          </a:p>
          <a:p>
            <a:pPr algn="just" eaLnBrk="1" hangingPunct="1">
              <a:buFont typeface="Wingdings 2" pitchFamily="18" charset="2"/>
              <a:buNone/>
            </a:pPr>
            <a:r>
              <a:rPr lang="el-GR" sz="1600" dirty="0" smtClean="0"/>
              <a:t>• Στη Δοκιμασία 1 διατυπώνεται ένα θέμα επί του οποίου οι άνθρωποι συνήθως έχουν διαφορετικές απόψεις. Κατά την εξέταση οι εξεταζόμενοι συμμετέχουν σε ένα «παιχνίδι ρόλων»: ο ένας καλείται να πάρει θετική στάση και να επιχειρηματολογήσει με βάση μερικά επιχειρήματα συντόμως διατυπωμένα σε μία κάρτα και ο άλλος να πάρει αρνητική στάση χρησιμοποιώντας τα επιχειρήματα της δικής του κάρτας. Οι κάρτες βρίσκονται στο </a:t>
            </a:r>
            <a:r>
              <a:rPr lang="el-GR" sz="1600" dirty="0" err="1" smtClean="0"/>
              <a:t>Τευχίδιο</a:t>
            </a:r>
            <a:r>
              <a:rPr lang="el-GR" sz="1600" dirty="0" smtClean="0"/>
              <a:t> του Υποψηφίου. </a:t>
            </a:r>
          </a:p>
          <a:p>
            <a:pPr algn="just" eaLnBrk="1" hangingPunct="1">
              <a:buFont typeface="Wingdings 2" pitchFamily="18" charset="2"/>
              <a:buNone/>
            </a:pPr>
            <a:r>
              <a:rPr lang="el-GR" sz="1600" dirty="0" smtClean="0"/>
              <a:t>• Σε περίπτωση που κάποιος εξεταζόμενος διατυπώσει και άλλα, δικά του, επιχειρήματα, δεν υπάρχει κανένα πρόβλημα. Θα πρέπει, όμως, αυτά να βρίσκονται στην ίδια πλευρά της αντιπαράθεσης, δηλαδή να είναι «υπέρ» ή «κατά», όπως τα επιχειρήματα της κάρτας του. </a:t>
            </a:r>
          </a:p>
          <a:p>
            <a:pPr algn="just" eaLnBrk="1" hangingPunct="1">
              <a:buFont typeface="Wingdings 2" pitchFamily="18" charset="2"/>
              <a:buNone/>
            </a:pPr>
            <a:r>
              <a:rPr lang="el-GR" sz="1600" dirty="0" smtClean="0"/>
              <a:t>• Επιλέξτε τη θεματική, λαμβάνοντας υπόψη το προφίλ (κυρίως την ηλικία) των εξεταζομένων. </a:t>
            </a:r>
          </a:p>
          <a:p>
            <a:pPr algn="just" eaLnBrk="1" hangingPunct="1">
              <a:buFont typeface="Wingdings 2" pitchFamily="18" charset="2"/>
              <a:buNone/>
            </a:pPr>
            <a:r>
              <a:rPr lang="el-GR" sz="1600" dirty="0" smtClean="0"/>
              <a:t>• Παρόλο που πρόκειται για «παιχνίδι ρόλων», όπου γίνεται μια αντιπαράθεση απόψεων και επιχειρημάτων, οι εξεταζόμενοι δεν απευθύνονται ο ένας στον άλλον, αλλά στον εξεταστή, ο οποίος δεν συνομιλεί με κάθε εξεταζόμενο, αλλά απλά δίνει τα ερεθίσματα, δηλαδή διατυπώνει τα ερωτήματα. </a:t>
            </a:r>
          </a:p>
          <a:p>
            <a:pPr eaLnBrk="1" hangingPunct="1">
              <a:buFont typeface="Wingdings 2" pitchFamily="18" charset="2"/>
              <a:buNone/>
            </a:pPr>
            <a:endParaRPr lang="el-GR" sz="1600" dirty="0" smtClean="0"/>
          </a:p>
          <a:p>
            <a:pPr eaLnBrk="1" hangingPunct="1">
              <a:buFont typeface="Wingdings 2" pitchFamily="18" charset="2"/>
              <a:buNone/>
            </a:pPr>
            <a:endParaRPr lang="el-GR"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Εικόνα 91"/>
          <p:cNvPicPr>
            <a:picLocks noChangeAspect="1" noChangeArrowheads="1"/>
          </p:cNvPicPr>
          <p:nvPr/>
        </p:nvPicPr>
        <p:blipFill>
          <a:blip r:embed="rId2" cstate="print"/>
          <a:srcRect/>
          <a:stretch>
            <a:fillRect/>
          </a:stretch>
        </p:blipFill>
        <p:spPr bwMode="auto">
          <a:xfrm>
            <a:off x="395288" y="260350"/>
            <a:ext cx="8497887" cy="6192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7467600" cy="777875"/>
          </a:xfrm>
        </p:spPr>
        <p:txBody>
          <a:bodyPr/>
          <a:lstStyle/>
          <a:p>
            <a:pPr eaLnBrk="1" hangingPunct="1"/>
            <a:r>
              <a:rPr lang="el-GR" sz="1200" b="1" smtClean="0"/>
              <a:t>Δοκιμασία 2: Σχολιασμός / Υποστήριξη άποψης (διάρκεια: 8 λεπτά, 4 λεπτά για κάθε υποψήφιο) </a:t>
            </a:r>
            <a:endParaRPr lang="el-GR" sz="1200" smtClean="0"/>
          </a:p>
        </p:txBody>
      </p:sp>
      <p:sp>
        <p:nvSpPr>
          <p:cNvPr id="18435" name="Content Placeholder 2"/>
          <p:cNvSpPr>
            <a:spLocks noGrp="1"/>
          </p:cNvSpPr>
          <p:nvPr>
            <p:ph idx="1"/>
          </p:nvPr>
        </p:nvSpPr>
        <p:spPr/>
        <p:txBody>
          <a:bodyPr/>
          <a:lstStyle/>
          <a:p>
            <a:pPr eaLnBrk="1" hangingPunct="1"/>
            <a:endParaRPr lang="el-GR" sz="1200" smtClean="0"/>
          </a:p>
          <a:p>
            <a:pPr eaLnBrk="1" hangingPunct="1">
              <a:buFont typeface="Wingdings 2" pitchFamily="18" charset="2"/>
              <a:buNone/>
            </a:pPr>
            <a:r>
              <a:rPr lang="el-GR" sz="1600" smtClean="0"/>
              <a:t>• Στο Τευχίδιο του Υποψηφίου παρατίθενται σύντομα κείμενα, συνήθως πολυτροπικά, δηλαδή κείμενα που περιλαμβάνουν ταυτόχρονα εικόνα και λόγο, στα οποία αντιστοιχούν 2-4 ερωτήματα, τα οποία βρίσκονται στο Φυλλάδιο του Εξεταστή. </a:t>
            </a:r>
          </a:p>
          <a:p>
            <a:pPr eaLnBrk="1" hangingPunct="1">
              <a:buFont typeface="Wingdings 2" pitchFamily="18" charset="2"/>
              <a:buNone/>
            </a:pPr>
            <a:r>
              <a:rPr lang="el-GR" sz="1600" smtClean="0"/>
              <a:t>• Αν κάποιος εξεταζόμενος δεν έχει καλύψει κάποια από τις απαντήσεις, είναι σκόπιμο να την επαναλάβετε. </a:t>
            </a:r>
          </a:p>
          <a:p>
            <a:pPr eaLnBrk="1" hangingPunct="1">
              <a:buFont typeface="Wingdings 2" pitchFamily="18" charset="2"/>
              <a:buNone/>
            </a:pPr>
            <a:r>
              <a:rPr lang="el-GR" sz="1600" smtClean="0"/>
              <a:t>• Επιλέξτε το κείμενο/τα κείμενα που θα χρησιμοποιήσετε έχοντας υπόψη ότι κάποια θέματα προσφέρονται περισσότερο για νέα άτομα και κάποια για άτομα μεγαλύτερης ηλικίας, μερικά για αγόρια/άντρες και άλλα για κορίτσια/γυναίκες. </a:t>
            </a:r>
          </a:p>
          <a:p>
            <a:pPr eaLnBrk="1" hangingPunct="1">
              <a:buFont typeface="Wingdings 2" pitchFamily="18" charset="2"/>
              <a:buNone/>
            </a:pPr>
            <a:r>
              <a:rPr lang="el-GR" sz="1600" smtClean="0"/>
              <a:t>• Επιλέξτε διαφορετικό/ά κείμενο/α για τον κάθε υποψήφιο. </a:t>
            </a:r>
          </a:p>
          <a:p>
            <a:pPr eaLnBrk="1" hangingPunct="1">
              <a:buFont typeface="Wingdings 2" pitchFamily="18" charset="2"/>
              <a:buNone/>
            </a:pPr>
            <a:r>
              <a:rPr lang="el-GR" sz="1600" smtClean="0"/>
              <a:t>• Και στη Δοκιμασία 2 ο εξεταστής δεν συνομιλεί με τους υποψηφίους. Θέτει τα ερωτήματα και οι υποψήφιοι καλούνται να τα απαντήσουν. </a:t>
            </a:r>
          </a:p>
          <a:p>
            <a:pPr eaLnBrk="1" hangingPunct="1">
              <a:buFont typeface="Wingdings 2" pitchFamily="18" charset="2"/>
              <a:buNone/>
            </a:pPr>
            <a:endParaRPr lang="el-GR" sz="16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Εικόνα 92"/>
          <p:cNvPicPr>
            <a:picLocks noChangeAspect="1" noChangeArrowheads="1"/>
          </p:cNvPicPr>
          <p:nvPr/>
        </p:nvPicPr>
        <p:blipFill>
          <a:blip r:embed="rId2" cstate="print"/>
          <a:srcRect/>
          <a:stretch>
            <a:fillRect/>
          </a:stretch>
        </p:blipFill>
        <p:spPr bwMode="auto">
          <a:xfrm>
            <a:off x="0" y="0"/>
            <a:ext cx="9144000" cy="1628775"/>
          </a:xfrm>
          <a:prstGeom prst="rect">
            <a:avLst/>
          </a:prstGeom>
          <a:noFill/>
          <a:ln w="9525">
            <a:noFill/>
            <a:miter lim="800000"/>
            <a:headEnd/>
            <a:tailEnd/>
          </a:ln>
        </p:spPr>
      </p:pic>
      <p:pic>
        <p:nvPicPr>
          <p:cNvPr id="19459" name="Εικόνα 94"/>
          <p:cNvPicPr>
            <a:picLocks noChangeAspect="1" noChangeArrowheads="1"/>
          </p:cNvPicPr>
          <p:nvPr/>
        </p:nvPicPr>
        <p:blipFill>
          <a:blip r:embed="rId3" cstate="print"/>
          <a:srcRect/>
          <a:stretch>
            <a:fillRect/>
          </a:stretch>
        </p:blipFill>
        <p:spPr bwMode="auto">
          <a:xfrm>
            <a:off x="0" y="1700213"/>
            <a:ext cx="8388350" cy="46402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74638"/>
            <a:ext cx="7467600" cy="777875"/>
          </a:xfrm>
        </p:spPr>
        <p:txBody>
          <a:bodyPr/>
          <a:lstStyle/>
          <a:p>
            <a:pPr eaLnBrk="1" hangingPunct="1"/>
            <a:r>
              <a:rPr lang="el-GR" sz="1200" b="1" smtClean="0"/>
              <a:t>Δοκιμασία 3. Διαμεσολάβηση (διάρκεια: 12 λεπτά, 6 λεπτά για κάθε υποψήφιο) </a:t>
            </a:r>
            <a:endParaRPr lang="el-GR" sz="1200" smtClean="0"/>
          </a:p>
        </p:txBody>
      </p:sp>
      <p:sp>
        <p:nvSpPr>
          <p:cNvPr id="20483" name="Content Placeholder 2"/>
          <p:cNvSpPr>
            <a:spLocks noGrp="1"/>
          </p:cNvSpPr>
          <p:nvPr>
            <p:ph idx="1"/>
          </p:nvPr>
        </p:nvSpPr>
        <p:spPr>
          <a:xfrm>
            <a:off x="457200" y="1125538"/>
            <a:ext cx="7467600" cy="5000625"/>
          </a:xfrm>
        </p:spPr>
        <p:txBody>
          <a:bodyPr/>
          <a:lstStyle/>
          <a:p>
            <a:pPr eaLnBrk="1" hangingPunct="1"/>
            <a:endParaRPr lang="el-GR" sz="1600" smtClean="0"/>
          </a:p>
          <a:p>
            <a:pPr eaLnBrk="1" hangingPunct="1">
              <a:buFont typeface="Wingdings 2" pitchFamily="18" charset="2"/>
              <a:buNone/>
            </a:pPr>
            <a:r>
              <a:rPr lang="el-GR" sz="1600" smtClean="0"/>
              <a:t>• Στο Τευχίδιο του Υποψηφίου παρατίθενται κείμενα στην ελληνική γλώσσα, τα οποία συνοδεύονται από ένα ή περισσότερα ερωτήματα που βρίσκονται στο Φυλλάδιο του Εξεταστή. </a:t>
            </a:r>
          </a:p>
          <a:p>
            <a:pPr eaLnBrk="1" hangingPunct="1">
              <a:buFont typeface="Wingdings 2" pitchFamily="18" charset="2"/>
              <a:buNone/>
            </a:pPr>
            <a:r>
              <a:rPr lang="el-GR" sz="1600" smtClean="0"/>
              <a:t>• Επιλέξτε διαφορετικό κείμενο για τον κάθε υποψήφιο. </a:t>
            </a:r>
          </a:p>
          <a:p>
            <a:pPr eaLnBrk="1" hangingPunct="1">
              <a:buFont typeface="Wingdings 2" pitchFamily="18" charset="2"/>
              <a:buNone/>
            </a:pPr>
            <a:r>
              <a:rPr lang="el-GR" sz="1600" smtClean="0"/>
              <a:t>• Επειδή στη διάρκεια της Δοκιμασίας 3 περιλαμβάνεται και ο χρόνος ανάγνωσης των ελληνικών κειμένων, δώστε και στους δύο υποψηφίους 2 λεπτά στην αρχή της Δοκιμασίας 3, για να διαβάσουν τα αντίστοιχα κείμενά τους, αφού προηγουμένως τους έχετε θέσει και τα ερωτήματα, ώστε να είναι «στοχευμένη» η ανάγνωση. </a:t>
            </a:r>
          </a:p>
          <a:p>
            <a:pPr eaLnBrk="1" hangingPunct="1">
              <a:buFont typeface="Wingdings 2" pitchFamily="18" charset="2"/>
              <a:buNone/>
            </a:pPr>
            <a:r>
              <a:rPr lang="el-GR" sz="1600" smtClean="0"/>
              <a:t>• Αν κάποιος εξεταζόμενος δεν έχει καλύψει κάποια από τις απαντήσεις, είναι σκόπιμο να την επαναλάβετε. </a:t>
            </a:r>
          </a:p>
          <a:p>
            <a:pPr eaLnBrk="1" hangingPunct="1">
              <a:buFont typeface="Wingdings 2" pitchFamily="18" charset="2"/>
              <a:buNone/>
            </a:pPr>
            <a:endParaRPr lang="el-GR" sz="16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l-GR">
              <a:latin typeface="Calibri" pitchFamily="34" charset="0"/>
            </a:endParaRPr>
          </a:p>
        </p:txBody>
      </p:sp>
      <p:pic>
        <p:nvPicPr>
          <p:cNvPr id="21507" name="Εικόνα 95"/>
          <p:cNvPicPr>
            <a:picLocks noChangeAspect="1" noChangeArrowheads="1"/>
          </p:cNvPicPr>
          <p:nvPr/>
        </p:nvPicPr>
        <p:blipFill>
          <a:blip r:embed="rId2" cstate="print"/>
          <a:srcRect/>
          <a:stretch>
            <a:fillRect/>
          </a:stretch>
        </p:blipFill>
        <p:spPr bwMode="auto">
          <a:xfrm>
            <a:off x="0" y="457200"/>
            <a:ext cx="7812088"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74638"/>
            <a:ext cx="7467600" cy="850900"/>
          </a:xfrm>
        </p:spPr>
        <p:txBody>
          <a:bodyPr/>
          <a:lstStyle/>
          <a:p>
            <a:pPr eaLnBrk="1" hangingPunct="1"/>
            <a:r>
              <a:rPr lang="el-GR" sz="1400" b="1" smtClean="0"/>
              <a:t>Μην ξεχνάτε: </a:t>
            </a:r>
            <a:endParaRPr lang="el-GR" sz="1400" smtClean="0"/>
          </a:p>
        </p:txBody>
      </p:sp>
      <p:sp>
        <p:nvSpPr>
          <p:cNvPr id="22531" name="Content Placeholder 2"/>
          <p:cNvSpPr>
            <a:spLocks noGrp="1"/>
          </p:cNvSpPr>
          <p:nvPr>
            <p:ph idx="1"/>
          </p:nvPr>
        </p:nvSpPr>
        <p:spPr>
          <a:xfrm>
            <a:off x="457200" y="836613"/>
            <a:ext cx="7467600" cy="5289550"/>
          </a:xfrm>
        </p:spPr>
        <p:txBody>
          <a:bodyPr/>
          <a:lstStyle/>
          <a:p>
            <a:pPr algn="just" eaLnBrk="1" hangingPunct="1">
              <a:buFont typeface="Wingdings 2" pitchFamily="18" charset="2"/>
              <a:buNone/>
            </a:pPr>
            <a:r>
              <a:rPr lang="el-GR" sz="1600" dirty="0" smtClean="0"/>
              <a:t>• Να χρησιμοποιείτε ποικιλία ερωτήσεων/ερωτημάτων κατά τη διάρκεια της εξέτασης, λαμβάνοντας υπόψη σας ότι παράγοντες όπως η ηλικία, το φύλο, οι εμπειρίες και τα ενδιαφέροντα των υποψηφίων επηρεάζουν την απόδοσή τους. </a:t>
            </a:r>
          </a:p>
          <a:p>
            <a:pPr algn="just" eaLnBrk="1" hangingPunct="1">
              <a:buFont typeface="Wingdings 2" pitchFamily="18" charset="2"/>
              <a:buNone/>
            </a:pPr>
            <a:r>
              <a:rPr lang="el-GR" sz="1600" dirty="0" smtClean="0"/>
              <a:t>• Να ενημερώσετε τα μέλη της Επιτροπής, αν χρειάζεται να κάνετε διάλειμμα. </a:t>
            </a:r>
          </a:p>
          <a:p>
            <a:pPr algn="just" eaLnBrk="1" hangingPunct="1">
              <a:buFont typeface="Wingdings 2" pitchFamily="18" charset="2"/>
              <a:buNone/>
            </a:pPr>
            <a:r>
              <a:rPr lang="el-GR" sz="1600" dirty="0" smtClean="0"/>
              <a:t>• Ότι το ΚΑΠΝΙΣΜΑ, η ΧΡΗΣΗ ΚΙΝΗΤΩΝ ΤΗΛΕΦΩΝΩΝ και η ΚΑΤΑΝΑΛΩΣΗ ΤΡΟΦΙΜΩΝ, ΑΠΑΓΟΡΕΥΟΝΤΑΙ μέσα στην αίθουσα εξέτασης. </a:t>
            </a:r>
          </a:p>
          <a:p>
            <a:pPr algn="just" eaLnBrk="1" hangingPunct="1">
              <a:buFont typeface="Wingdings 2" pitchFamily="18" charset="2"/>
              <a:buNone/>
            </a:pPr>
            <a:r>
              <a:rPr lang="el-GR" sz="1600" dirty="0" smtClean="0"/>
              <a:t>• Ότι ΚΑΝΕΙΣ ΔΕΝ ΕΠΙΤΡΕΠΕΤΑΙ ΝΑ ΠΑΡΑΚΩΛΥΕΙ ΤΟ ΕΡΓΟ ΣΑΣ. Κανείς δεν δικαιούται να στέκεται ακριβώς έξω από την αίθουσα εξέτασης και να ενοχλεί εσάς ή τους υποψηφίους. </a:t>
            </a:r>
          </a:p>
          <a:p>
            <a:pPr algn="just" eaLnBrk="1" hangingPunct="1">
              <a:buFont typeface="Wingdings 2" pitchFamily="18" charset="2"/>
              <a:buNone/>
            </a:pPr>
            <a:r>
              <a:rPr lang="el-GR" sz="1600" dirty="0" smtClean="0"/>
              <a:t>• Να χρησιμοποιείτε αποκλειστικά τη γλώσσα εξέτασης σε όλη τη διάρκεια της εξέτασης. </a:t>
            </a:r>
          </a:p>
          <a:p>
            <a:pPr algn="just" eaLnBrk="1" hangingPunct="1">
              <a:buFont typeface="Wingdings 2" pitchFamily="18" charset="2"/>
              <a:buNone/>
            </a:pPr>
            <a:r>
              <a:rPr lang="el-GR" sz="1600" dirty="0" smtClean="0"/>
              <a:t>• Να είστε ευέλικτοι και να μην παρεμβαίνετε όταν οι υποψήφιοι διστάζουν: δώστε τους χρόνο να διαμορφώσουν την απάντησή τους. </a:t>
            </a:r>
          </a:p>
          <a:p>
            <a:pPr algn="just" eaLnBrk="1" hangingPunct="1">
              <a:buFont typeface="Wingdings 2" pitchFamily="18" charset="2"/>
              <a:buNone/>
            </a:pPr>
            <a:r>
              <a:rPr lang="el-GR" sz="1600" dirty="0" smtClean="0"/>
              <a:t>• Ότι η διάρκεια της εξέτασης είναι περιορισμένη, οπότε φροντίστε να τηρείται ο χρόνος που αναλογεί σε κάθε υποψήφιο για κάθε δοκιμασία. </a:t>
            </a:r>
          </a:p>
          <a:p>
            <a:pPr algn="just" eaLnBrk="1" hangingPunct="1">
              <a:buFont typeface="Wingdings 2" pitchFamily="18" charset="2"/>
              <a:buNone/>
            </a:pPr>
            <a:r>
              <a:rPr lang="el-GR" sz="1600" dirty="0" smtClean="0"/>
              <a:t>• Να ευχαριστείτε τους υποψηφίους όταν τελειώνει η εξέταση, αλλά να μην τους ενημερώνετε για το πώς τα πήγαν. </a:t>
            </a:r>
          </a:p>
          <a:p>
            <a:pPr algn="just" eaLnBrk="1" hangingPunct="1">
              <a:buFont typeface="Wingdings 2" pitchFamily="18" charset="2"/>
              <a:buNone/>
            </a:pPr>
            <a:r>
              <a:rPr lang="el-GR" sz="1600" dirty="0" smtClean="0"/>
              <a:t>• Ότι οι υποψήφιοι δεν επιτρέπεται να φύγουν από την αίθουσα εξέτασης παίρνοντας μαζί τους το </a:t>
            </a:r>
            <a:r>
              <a:rPr lang="el-GR" sz="1600" dirty="0" err="1" smtClean="0"/>
              <a:t>Τευχίδιο</a:t>
            </a:r>
            <a:r>
              <a:rPr lang="el-GR" sz="1600" dirty="0" smtClean="0"/>
              <a:t> του Υποψηφίου. </a:t>
            </a:r>
          </a:p>
          <a:p>
            <a:pPr eaLnBrk="1" hangingPunct="1">
              <a:buFont typeface="Wingdings 2" pitchFamily="18" charset="2"/>
              <a:buNone/>
            </a:pPr>
            <a:endParaRPr lang="el-GR"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457200" y="685800"/>
            <a:ext cx="8229600" cy="609600"/>
          </a:xfrm>
        </p:spPr>
        <p:txBody>
          <a:bodyPr rtlCol="0">
            <a:normAutofit fontScale="90000"/>
          </a:bodyPr>
          <a:lstStyle/>
          <a:p>
            <a:pPr eaLnBrk="1" fontAlgn="auto" hangingPunct="1">
              <a:spcAft>
                <a:spcPts val="0"/>
              </a:spcAft>
              <a:defRPr/>
            </a:pPr>
            <a:r>
              <a:rPr lang="en-US" sz="3600" b="1" smtClean="0">
                <a:effectLst>
                  <a:outerShdw blurRad="38100" dist="38100" dir="2700000" algn="tl">
                    <a:srgbClr val="C0C0C0"/>
                  </a:outerShdw>
                </a:effectLst>
                <a:cs typeface="Times New Roman" pitchFamily="18" charset="0"/>
              </a:rPr>
              <a:t>Prüfungsaufbau Phase 4</a:t>
            </a:r>
          </a:p>
        </p:txBody>
      </p:sp>
      <p:graphicFrame>
        <p:nvGraphicFramePr>
          <p:cNvPr id="26739" name="Group 115"/>
          <p:cNvGraphicFramePr>
            <a:graphicFrameLocks noGrp="1"/>
          </p:cNvGraphicFramePr>
          <p:nvPr/>
        </p:nvGraphicFramePr>
        <p:xfrm>
          <a:off x="381000" y="1600200"/>
          <a:ext cx="8382000" cy="4191000"/>
        </p:xfrm>
        <a:graphic>
          <a:graphicData uri="http://schemas.openxmlformats.org/drawingml/2006/table">
            <a:tbl>
              <a:tblPr/>
              <a:tblGrid>
                <a:gridCol w="838200"/>
                <a:gridCol w="1676400"/>
                <a:gridCol w="762000"/>
                <a:gridCol w="1905000"/>
                <a:gridCol w="1066800"/>
                <a:gridCol w="2133600"/>
              </a:tblGrid>
              <a:tr h="361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dirty="0" smtClean="0">
                          <a:ln>
                            <a:noFill/>
                          </a:ln>
                          <a:solidFill>
                            <a:schemeClr val="tx1"/>
                          </a:solidFill>
                          <a:effectLst/>
                          <a:latin typeface="Arial Unicode MS" pitchFamily="34" charset="-128"/>
                        </a:rPr>
                        <a:t>Niveau</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Unicode MS" pitchFamily="34" charset="-128"/>
                        </a:rPr>
                        <a:t>Performanz</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Unicode MS" pitchFamily="34" charset="-128"/>
                        </a:rPr>
                        <a:t>Items</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Unicode MS" pitchFamily="34" charset="-128"/>
                        </a:rPr>
                        <a:t>Bewertung</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1" i="0" u="none" strike="noStrike" cap="none" normalizeH="0" baseline="0" smtClean="0">
                          <a:ln>
                            <a:noFill/>
                          </a:ln>
                          <a:solidFill>
                            <a:schemeClr val="tx1"/>
                          </a:solidFill>
                          <a:effectLst/>
                          <a:latin typeface="Arial Unicode MS" pitchFamily="34" charset="-128"/>
                        </a:rPr>
                        <a:t>Dauer</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1"/>
                        </a:buClr>
                        <a:buSzTx/>
                        <a:buFont typeface="Symbol" pitchFamily="18" charset="2"/>
                        <a:buNone/>
                        <a:tabLst>
                          <a:tab pos="177800" algn="l"/>
                        </a:tabLst>
                      </a:pPr>
                      <a:r>
                        <a:rPr kumimoji="0" lang="de-DE" sz="1600" b="1" i="0" u="none" strike="noStrike" cap="none" normalizeH="0" baseline="0" smtClean="0">
                          <a:ln>
                            <a:noFill/>
                          </a:ln>
                          <a:solidFill>
                            <a:schemeClr val="tx1"/>
                          </a:solidFill>
                          <a:effectLst/>
                          <a:latin typeface="Arial Unicode MS" pitchFamily="34" charset="-128"/>
                        </a:rPr>
                        <a:t>Prüfungsformat</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1276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chemeClr val="tx1"/>
                          </a:solidFill>
                          <a:effectLst/>
                          <a:latin typeface="Arial Unicode MS" pitchFamily="34" charset="-128"/>
                          <a:cs typeface="Times New Roman" pitchFamily="18" charset="0"/>
                        </a:rPr>
                        <a:t>A</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m. Produktion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m. Interaktion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m. Simulation</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3</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40 Punkte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(20% der gesamten Punktzahl)</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15-20 Min.</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Paarprüfung </a:t>
                      </a:r>
                    </a:p>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(keine </a:t>
                      </a:r>
                    </a:p>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Kandidateninteraktion)</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1276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smtClean="0">
                          <a:ln>
                            <a:noFill/>
                          </a:ln>
                          <a:solidFill>
                            <a:schemeClr val="tx1"/>
                          </a:solidFill>
                          <a:effectLst/>
                          <a:latin typeface="Arial Unicode MS" pitchFamily="34" charset="-128"/>
                          <a:cs typeface="Times New Roman" pitchFamily="18" charset="0"/>
                        </a:rPr>
                        <a:t>B</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m. Produktion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m. Interaktion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m. Sprachmittlung</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3</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40 Punkte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(20% der gesamten Punktzahl)</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20-25 Min.</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Paarprüfung </a:t>
                      </a:r>
                    </a:p>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(keine</a:t>
                      </a:r>
                    </a:p>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 Kandidateninteraktion)</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1276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1" i="0" u="none" strike="noStrike" cap="none" normalizeH="0" baseline="0" dirty="0" smtClean="0">
                          <a:ln>
                            <a:noFill/>
                          </a:ln>
                          <a:solidFill>
                            <a:schemeClr val="tx1"/>
                          </a:solidFill>
                          <a:effectLst/>
                          <a:latin typeface="Arial Unicode MS" pitchFamily="34" charset="-128"/>
                          <a:cs typeface="Times New Roman" pitchFamily="18" charset="0"/>
                        </a:rPr>
                        <a:t>C</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m. Produktion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m. Interaktion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m. Sprachmittlung</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3</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20 Punkte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(20% der gesamten Punktzahl)</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30 Min.</a:t>
                      </a: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Paarprüfung</a:t>
                      </a:r>
                    </a:p>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(keine</a:t>
                      </a:r>
                    </a:p>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 Kandidateninteraktion)</a:t>
                      </a:r>
                    </a:p>
                    <a:p>
                      <a:pPr marL="0" marR="0" lvl="0" indent="0" algn="ctr" defTabSz="914400" rtl="0" eaLnBrk="1" fontAlgn="base" latinLnBrk="0" hangingPunct="1">
                        <a:lnSpc>
                          <a:spcPct val="100000"/>
                        </a:lnSpc>
                        <a:spcBef>
                          <a:spcPct val="0"/>
                        </a:spcBef>
                        <a:spcAft>
                          <a:spcPct val="0"/>
                        </a:spcAft>
                        <a:buClr>
                          <a:schemeClr val="tx1"/>
                        </a:buClr>
                        <a:buSzTx/>
                        <a:buFont typeface="Symbol" pitchFamily="18" charset="2"/>
                        <a:buNone/>
                        <a:tabLst>
                          <a:tab pos="133350" algn="l"/>
                        </a:tabLst>
                      </a:pPr>
                      <a:endPar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7467600" cy="993775"/>
          </a:xfrm>
        </p:spPr>
        <p:txBody>
          <a:bodyPr/>
          <a:lstStyle/>
          <a:p>
            <a:pPr eaLnBrk="1" hangingPunct="1"/>
            <a:r>
              <a:rPr lang="el-GR" sz="1200" b="1" smtClean="0"/>
              <a:t>Μετά το πέρας της Προφορικής Εξέτασης: </a:t>
            </a:r>
            <a:br>
              <a:rPr lang="el-GR" sz="1200" b="1" smtClean="0"/>
            </a:br>
            <a:r>
              <a:rPr lang="el-GR" sz="1200" b="1" smtClean="0"/>
              <a:t>Η συμπλήρωση του Εντύπου Αξιολόγησης Παραγωγής Προφορικού Λόγου (Έντυπο Ενότητας 4) </a:t>
            </a:r>
            <a:endParaRPr lang="el-GR" sz="1200" smtClean="0"/>
          </a:p>
        </p:txBody>
      </p:sp>
      <p:sp>
        <p:nvSpPr>
          <p:cNvPr id="23555" name="Content Placeholder 2"/>
          <p:cNvSpPr>
            <a:spLocks noGrp="1"/>
          </p:cNvSpPr>
          <p:nvPr>
            <p:ph idx="1"/>
          </p:nvPr>
        </p:nvSpPr>
        <p:spPr>
          <a:xfrm>
            <a:off x="457200" y="1196975"/>
            <a:ext cx="7467600" cy="4929188"/>
          </a:xfrm>
        </p:spPr>
        <p:txBody>
          <a:bodyPr/>
          <a:lstStyle/>
          <a:p>
            <a:pPr algn="just" eaLnBrk="1" hangingPunct="1">
              <a:buFont typeface="Wingdings 2" pitchFamily="18" charset="2"/>
              <a:buNone/>
            </a:pPr>
            <a:r>
              <a:rPr lang="el-GR" sz="1400" dirty="0" smtClean="0"/>
              <a:t>• Βεβαιωθείτε ότι τα ονόματα των υποψηφίων και οι κωδικοί τους είναι σωστά γραμμένα στο ΕΝΤΥΠΟ ΑΞΙΟΛΟΓΗΣΗΣ ΠΑΡΑΓΩΓΗΣ ΠΡΟΦΟΡΙΚΟΥ ΛΟΓΟΥ του καθενός. </a:t>
            </a:r>
          </a:p>
          <a:p>
            <a:pPr algn="just" eaLnBrk="1" hangingPunct="1">
              <a:buFont typeface="Wingdings 2" pitchFamily="18" charset="2"/>
              <a:buNone/>
            </a:pPr>
            <a:r>
              <a:rPr lang="el-GR" sz="1400" dirty="0" smtClean="0"/>
              <a:t>• Αποφασίστε πόσο καλά ανταποκρίθηκε κάθε υποψήφιος σε κάθε κριτήριο χωριστά πριν συμπληρώσετε το Έντυπο Αξιολόγησης, το οποίο πρέπει να διατηρηθεί σε καλή κατάσταση. Δεν πρέπει να σβήνετε για να μην τσαλακωθεί ή φθαρεί (γιατί τότε θα δημιουργηθεί πρόβλημα στη διαδικασία αυτόματης καταχώρησης της βαθμολογίας με το OMR). Ωστόσο, αν κάνετε κάποιο λάθος και πρέπει να το διορθώσετε, ζητείστε τη βοήθεια της Επιτροπής του Εξεταστικού Κέντρου. </a:t>
            </a:r>
          </a:p>
          <a:p>
            <a:pPr algn="just" eaLnBrk="1" hangingPunct="1">
              <a:buFont typeface="Wingdings 2" pitchFamily="18" charset="2"/>
              <a:buNone/>
            </a:pPr>
            <a:r>
              <a:rPr lang="el-GR" sz="1400" dirty="0" smtClean="0"/>
              <a:t>• Εκφράστε την αξιολογική σας κρίση συμπληρώνοντας τα κενά κουτάκια ως εξής: </a:t>
            </a:r>
          </a:p>
          <a:p>
            <a:pPr algn="just" eaLnBrk="1" hangingPunct="1">
              <a:buFont typeface="Wingdings 2" pitchFamily="18" charset="2"/>
              <a:buNone/>
            </a:pPr>
            <a:r>
              <a:rPr lang="el-GR" sz="1400" dirty="0" smtClean="0"/>
              <a:t>• Συμπληρώστε το Έντυπο </a:t>
            </a:r>
            <a:r>
              <a:rPr lang="el-GR" sz="1400" b="1" dirty="0" smtClean="0"/>
              <a:t>ΜΕΤΑ την αποχώρηση των υποψηφίων, με μαύρο ή μπλε στυλό: </a:t>
            </a:r>
          </a:p>
          <a:p>
            <a:pPr algn="just" eaLnBrk="1" hangingPunct="1">
              <a:buFont typeface="Wingdings 2" pitchFamily="18" charset="2"/>
              <a:buNone/>
            </a:pPr>
            <a:r>
              <a:rPr lang="el-GR" sz="1400" dirty="0" smtClean="0"/>
              <a:t>o Ο Βαθμολογητής 1 (δηλ. εκείνος ο οποίος σε όλη τη διάρκεια της εξέτασης κάθεται σιωπηλά και παρατηρεί, ακούει και κρατά σημειώσεις) συμπληρώνει πρώτος το Έντυπο Ενότητας 4, στα κουτάκια στην αριστερή στήλη. </a:t>
            </a:r>
          </a:p>
          <a:p>
            <a:pPr algn="just" eaLnBrk="1" hangingPunct="1">
              <a:buFont typeface="Wingdings 2" pitchFamily="18" charset="2"/>
              <a:buNone/>
            </a:pPr>
            <a:r>
              <a:rPr lang="el-GR" sz="1400" dirty="0" smtClean="0"/>
              <a:t>o Ο Βαθμολογητής 2 (δηλ. εκείνος που θέτει τα ερωτήματα στους υποψήφιους συμπληρώνει το Έντυπο δεύτερος, στα αντίστοιχα κουτάκια στη δεξιά στήλη. </a:t>
            </a:r>
          </a:p>
          <a:p>
            <a:pPr algn="just" eaLnBrk="1" hangingPunct="1">
              <a:buFont typeface="Wingdings 2" pitchFamily="18" charset="2"/>
              <a:buNone/>
            </a:pPr>
            <a:r>
              <a:rPr lang="el-GR" sz="1400" dirty="0" smtClean="0"/>
              <a:t>• Η εκτίμηση των δύο βαθμολογητών ενδέχεται να διαφέρει. Ο συνολικός βαθμός των υποψηφίων υπολογίζεται ηλεκτρονικά. </a:t>
            </a:r>
          </a:p>
          <a:p>
            <a:pPr algn="just" eaLnBrk="1" hangingPunct="1">
              <a:buFont typeface="Wingdings 2" pitchFamily="18" charset="2"/>
              <a:buNone/>
            </a:pPr>
            <a:endParaRPr lang="el-GR" sz="1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Εικόνα 99"/>
          <p:cNvPicPr>
            <a:picLocks noChangeAspect="1" noChangeArrowheads="1"/>
          </p:cNvPicPr>
          <p:nvPr/>
        </p:nvPicPr>
        <p:blipFill>
          <a:blip r:embed="rId2" cstate="print"/>
          <a:srcRect/>
          <a:stretch>
            <a:fillRect/>
          </a:stretch>
        </p:blipFill>
        <p:spPr bwMode="auto">
          <a:xfrm>
            <a:off x="0" y="981075"/>
            <a:ext cx="8675688" cy="5688013"/>
          </a:xfrm>
          <a:prstGeom prst="rect">
            <a:avLst/>
          </a:prstGeom>
          <a:noFill/>
          <a:ln w="9525">
            <a:noFill/>
            <a:miter lim="800000"/>
            <a:headEnd/>
            <a:tailEnd/>
          </a:ln>
        </p:spPr>
      </p:pic>
      <p:grpSp>
        <p:nvGrpSpPr>
          <p:cNvPr id="24579" name="Group 2"/>
          <p:cNvGrpSpPr>
            <a:grpSpLocks/>
          </p:cNvGrpSpPr>
          <p:nvPr/>
        </p:nvGrpSpPr>
        <p:grpSpPr bwMode="auto">
          <a:xfrm>
            <a:off x="5332413" y="457200"/>
            <a:ext cx="685800" cy="342900"/>
            <a:chOff x="1088" y="949"/>
            <a:chExt cx="2773" cy="2013"/>
          </a:xfrm>
        </p:grpSpPr>
        <p:sp>
          <p:nvSpPr>
            <p:cNvPr id="24582" name="WordArt 4"/>
            <p:cNvSpPr>
              <a:spLocks noChangeArrowheads="1" noChangeShapeType="1" noTextEdit="1"/>
            </p:cNvSpPr>
            <p:nvPr/>
          </p:nvSpPr>
          <p:spPr bwMode="auto">
            <a:xfrm rot="48452">
              <a:off x="1088" y="949"/>
              <a:ext cx="2121" cy="1283"/>
            </a:xfrm>
            <a:prstGeom prst="rect">
              <a:avLst/>
            </a:prstGeom>
          </p:spPr>
          <p:txBody>
            <a:bodyPr wrap="none" fromWordArt="1">
              <a:prstTxWarp prst="textCascadeUp">
                <a:avLst>
                  <a:gd name="adj" fmla="val 95773"/>
                </a:avLst>
              </a:prstTxWarp>
            </a:bodyPr>
            <a:lstStyle/>
            <a:p>
              <a:pPr algn="ctr"/>
              <a:r>
                <a:rPr lang="el-GR" sz="4000" b="1" kern="10">
                  <a:ln w="9525">
                    <a:solidFill>
                      <a:srgbClr val="008080"/>
                    </a:solidFill>
                    <a:round/>
                    <a:headEnd/>
                    <a:tailEnd/>
                  </a:ln>
                  <a:solidFill>
                    <a:srgbClr val="2EB9B6"/>
                  </a:solidFill>
                  <a:effectLst>
                    <a:outerShdw dist="71842" dir="2700000" algn="ctr" rotWithShape="0">
                      <a:srgbClr val="868686"/>
                    </a:outerShdw>
                  </a:effectLst>
                  <a:latin typeface="Tahoma"/>
                  <a:ea typeface="Tahoma"/>
                  <a:cs typeface="Tahoma"/>
                </a:rPr>
                <a:t>ΚΠ</a:t>
              </a:r>
            </a:p>
          </p:txBody>
        </p:sp>
        <p:sp>
          <p:nvSpPr>
            <p:cNvPr id="24583" name="WordArt 3"/>
            <p:cNvSpPr>
              <a:spLocks noChangeArrowheads="1" noChangeShapeType="1" noTextEdit="1"/>
            </p:cNvSpPr>
            <p:nvPr/>
          </p:nvSpPr>
          <p:spPr bwMode="auto">
            <a:xfrm>
              <a:off x="2522" y="1489"/>
              <a:ext cx="1339" cy="1473"/>
            </a:xfrm>
            <a:prstGeom prst="rect">
              <a:avLst/>
            </a:prstGeom>
          </p:spPr>
          <p:txBody>
            <a:bodyPr wrap="none" fromWordArt="1">
              <a:prstTxWarp prst="textPlain">
                <a:avLst>
                  <a:gd name="adj" fmla="val 50000"/>
                </a:avLst>
              </a:prstTxWarp>
            </a:bodyPr>
            <a:lstStyle/>
            <a:p>
              <a:pPr algn="ctr"/>
              <a:r>
                <a:rPr lang="el-GR" sz="1600" b="1" i="1" kern="10">
                  <a:ln w="9525">
                    <a:solidFill>
                      <a:srgbClr val="008080"/>
                    </a:solidFill>
                    <a:round/>
                    <a:headEnd/>
                    <a:tailEnd/>
                  </a:ln>
                  <a:solidFill>
                    <a:srgbClr val="FFFFFF"/>
                  </a:solidFill>
                  <a:latin typeface="Garamond"/>
                </a:rPr>
                <a:t>γ</a:t>
              </a:r>
            </a:p>
          </p:txBody>
        </p:sp>
      </p:grpSp>
      <p:sp>
        <p:nvSpPr>
          <p:cNvPr id="24580" name="Rectangle 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l-GR">
              <a:latin typeface="Calibri" pitchFamily="34" charset="0"/>
            </a:endParaRPr>
          </a:p>
        </p:txBody>
      </p:sp>
      <p:sp>
        <p:nvSpPr>
          <p:cNvPr id="24581" name="Rectangle 6"/>
          <p:cNvSpPr>
            <a:spLocks noChangeArrowheads="1"/>
          </p:cNvSpPr>
          <p:nvPr/>
        </p:nvSpPr>
        <p:spPr bwMode="auto">
          <a:xfrm>
            <a:off x="139700" y="469900"/>
            <a:ext cx="3470275" cy="508000"/>
          </a:xfrm>
          <a:prstGeom prst="rect">
            <a:avLst/>
          </a:prstGeom>
          <a:noFill/>
          <a:ln w="9525">
            <a:noFill/>
            <a:miter lim="800000"/>
            <a:headEnd/>
            <a:tailEnd/>
          </a:ln>
        </p:spPr>
        <p:txBody>
          <a:bodyPr wrap="none" anchor="ctr">
            <a:spAutoFit/>
          </a:bodyPr>
          <a:lstStyle/>
          <a:p>
            <a:pPr eaLnBrk="0" hangingPunct="0">
              <a:tabLst>
                <a:tab pos="1504950" algn="l"/>
              </a:tabLst>
            </a:pPr>
            <a:r>
              <a:rPr lang="el-GR" sz="900" b="1">
                <a:latin typeface="Arial Black" pitchFamily="34" charset="0"/>
                <a:cs typeface="Times New Roman" pitchFamily="18" charset="0"/>
              </a:rPr>
              <a:t>ΕΞΕΤΑΣΗ ΕΠΙΠΕΔΟΥ  ΕΝΤΥΠΟ ΕΝΟΤΗΤΑΣ 4</a:t>
            </a:r>
            <a:endParaRPr lang="el-GR" sz="700">
              <a:latin typeface="Calibri" pitchFamily="34" charset="0"/>
            </a:endParaRPr>
          </a:p>
          <a:p>
            <a:pPr eaLnBrk="0" hangingPunct="0">
              <a:tabLst>
                <a:tab pos="1504950" algn="l"/>
              </a:tabLst>
            </a:pPr>
            <a:r>
              <a:rPr lang="el-GR" sz="900" b="1">
                <a:latin typeface="Calibri" pitchFamily="34" charset="0"/>
                <a:cs typeface="Times New Roman" pitchFamily="18" charset="0"/>
              </a:rPr>
              <a:t>ΠΑΡΑΓΩΓΗ ΠΡΟΦΟΡΙΚΟΥ ΛΟΓΟΥ ΚΑΙ ΠΡΟΦΟΡΙΚΗ ΔΙΑΜΕΣΟΛΑΒΗΣΗ</a:t>
            </a:r>
            <a:endParaRPr lang="el-GR" sz="700">
              <a:latin typeface="Calibri" pitchFamily="34" charset="0"/>
            </a:endParaRPr>
          </a:p>
          <a:p>
            <a:pPr eaLnBrk="0" hangingPunct="0">
              <a:tabLst>
                <a:tab pos="1504950" algn="l"/>
              </a:tabLst>
            </a:pPr>
            <a:r>
              <a:rPr lang="el-GR" sz="900" b="1">
                <a:latin typeface="Calibri" pitchFamily="34" charset="0"/>
                <a:cs typeface="Times New Roman" pitchFamily="18" charset="0"/>
              </a:rPr>
              <a:t>	</a:t>
            </a:r>
            <a:endParaRPr lang="el-GR">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457200" y="188913"/>
            <a:ext cx="8218488" cy="5688012"/>
          </a:xfrm>
        </p:spPr>
        <p:txBody>
          <a:bodyPr/>
          <a:lstStyle/>
          <a:p>
            <a:pPr eaLnBrk="1" hangingPunct="1">
              <a:buFont typeface="Wingdings 2" pitchFamily="18" charset="2"/>
              <a:buNone/>
            </a:pPr>
            <a:endParaRPr lang="el-GR" sz="2000" dirty="0" smtClean="0"/>
          </a:p>
          <a:p>
            <a:pPr eaLnBrk="1" hangingPunct="1">
              <a:buFont typeface="Wingdings 2" pitchFamily="18" charset="2"/>
              <a:buNone/>
            </a:pPr>
            <a:endParaRPr lang="el-GR" sz="2000" dirty="0" smtClean="0"/>
          </a:p>
          <a:p>
            <a:pPr eaLnBrk="1" hangingPunct="1">
              <a:buFont typeface="Wingdings 2" pitchFamily="18" charset="2"/>
              <a:buNone/>
            </a:pPr>
            <a:r>
              <a:rPr lang="el-GR" sz="2000" dirty="0" smtClean="0"/>
              <a:t>Για όλα τα κριτήρια υπάρχουν 5 δυνατές βαθμίδες: </a:t>
            </a:r>
          </a:p>
          <a:p>
            <a:pPr eaLnBrk="1" hangingPunct="1">
              <a:buFont typeface="Wingdings 2" pitchFamily="18" charset="2"/>
              <a:buNone/>
            </a:pPr>
            <a:r>
              <a:rPr lang="el-GR" sz="2000" dirty="0" smtClean="0"/>
              <a:t>1 σημαίνει «καθόλου ικανοποιητικά», </a:t>
            </a:r>
          </a:p>
          <a:p>
            <a:pPr eaLnBrk="1" hangingPunct="1">
              <a:buFont typeface="Wingdings 2" pitchFamily="18" charset="2"/>
              <a:buNone/>
            </a:pPr>
            <a:r>
              <a:rPr lang="el-GR" sz="2000" dirty="0" smtClean="0"/>
              <a:t>2 σημαίνει «λίγο ικανοποιητικά», </a:t>
            </a:r>
          </a:p>
          <a:p>
            <a:pPr eaLnBrk="1" hangingPunct="1">
              <a:buFont typeface="Wingdings 2" pitchFamily="18" charset="2"/>
              <a:buNone/>
            </a:pPr>
            <a:r>
              <a:rPr lang="el-GR" sz="2000" dirty="0" smtClean="0"/>
              <a:t>3 σημαίνει «μέτρια», </a:t>
            </a:r>
          </a:p>
          <a:p>
            <a:pPr eaLnBrk="1" hangingPunct="1">
              <a:buFont typeface="Wingdings 2" pitchFamily="18" charset="2"/>
              <a:buNone/>
            </a:pPr>
            <a:r>
              <a:rPr lang="el-GR" sz="2000" dirty="0" smtClean="0"/>
              <a:t>4 σημαίνει «πολύ ικανοποιητικά» και </a:t>
            </a:r>
          </a:p>
          <a:p>
            <a:pPr eaLnBrk="1" hangingPunct="1">
              <a:buFont typeface="Wingdings 2" pitchFamily="18" charset="2"/>
              <a:buNone/>
            </a:pPr>
            <a:r>
              <a:rPr lang="el-GR" sz="2000" dirty="0" smtClean="0"/>
              <a:t>5 σημαίνει «πλήρως ικανοποιητικά». </a:t>
            </a:r>
          </a:p>
          <a:p>
            <a:pPr eaLnBrk="1" hangingPunct="1">
              <a:buFont typeface="Wingdings 2" pitchFamily="18" charset="2"/>
              <a:buNone/>
            </a:pPr>
            <a:endParaRPr lang="el-GR" sz="2000" dirty="0" smtClean="0"/>
          </a:p>
          <a:p>
            <a:pPr algn="just" eaLnBrk="1" hangingPunct="1">
              <a:buFont typeface="Wingdings 2" pitchFamily="18" charset="2"/>
              <a:buNone/>
            </a:pPr>
            <a:r>
              <a:rPr lang="el-GR" sz="2000" dirty="0" smtClean="0"/>
              <a:t>	Από τα παραπάνω γίνεται φανερό ότι οι αριθμοί αυτοί δεν είναι «βαθμοί». Ο ηλεκτρονικός υπολογιστής που θα «διαβάσει» το Έντυπο 4 θα εφαρμόσει συντελεστές βαρύτητας για να μετατραπεί η αξιολογική κρίση που εξέφρασε ο κάθε αξιολογητής/βαθμολογητής σε βαθμολογία με άριστα το 20. </a:t>
            </a:r>
          </a:p>
          <a:p>
            <a:pPr eaLnBrk="1" hangingPunct="1">
              <a:buFont typeface="Wingdings 2" pitchFamily="18" charset="2"/>
              <a:buNone/>
            </a:pPr>
            <a:endParaRPr lang="el-GR"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457200" y="333375"/>
            <a:ext cx="8147050" cy="5792788"/>
          </a:xfrm>
        </p:spPr>
        <p:txBody>
          <a:bodyPr/>
          <a:lstStyle/>
          <a:p>
            <a:pPr eaLnBrk="1" hangingPunct="1">
              <a:buFont typeface="Wingdings 2" pitchFamily="18" charset="2"/>
              <a:buNone/>
            </a:pPr>
            <a:r>
              <a:rPr lang="el-GR" sz="1600" dirty="0" smtClean="0"/>
              <a:t>	</a:t>
            </a:r>
          </a:p>
          <a:p>
            <a:pPr eaLnBrk="1" hangingPunct="1">
              <a:buFont typeface="Wingdings 2" pitchFamily="18" charset="2"/>
              <a:buNone/>
            </a:pPr>
            <a:endParaRPr lang="el-GR" sz="1600" dirty="0" smtClean="0"/>
          </a:p>
          <a:p>
            <a:pPr algn="just" eaLnBrk="1" hangingPunct="1">
              <a:buFont typeface="Wingdings 2" pitchFamily="18" charset="2"/>
              <a:buNone/>
            </a:pPr>
            <a:r>
              <a:rPr lang="el-GR" sz="1600" dirty="0" smtClean="0"/>
              <a:t>	Για να βοηθηθούν οι αξιολογητές στο να εκφράσουν την αξιολογική τους κρίση, δηλαδή να δηλώσουν πόσο καλά ανταποκρίθηκε ο εξεταζόμενος σε καθένα από τα 9 κριτήρια (</a:t>
            </a:r>
            <a:r>
              <a:rPr lang="el-GR" sz="1600" dirty="0" err="1" smtClean="0"/>
              <a:t>πρβλ</a:t>
            </a:r>
            <a:r>
              <a:rPr lang="el-GR" sz="1600" dirty="0" smtClean="0"/>
              <a:t>. και ελληνική έκδοση του Κοινού Ευρωπαϊκού Πλαισίου Αναφοράς για τις Γλώσσες), περιγράφονται οι ακραίες τιμές της κλίμακας </a:t>
            </a:r>
            <a:r>
              <a:rPr lang="el-GR" sz="1600" dirty="0" err="1" smtClean="0"/>
              <a:t>Likert</a:t>
            </a:r>
            <a:r>
              <a:rPr lang="el-GR" sz="1600" dirty="0" smtClean="0"/>
              <a:t>, δηλαδή </a:t>
            </a:r>
          </a:p>
          <a:p>
            <a:pPr algn="just" eaLnBrk="1" hangingPunct="1">
              <a:buFont typeface="Wingdings 2" pitchFamily="18" charset="2"/>
              <a:buNone/>
            </a:pPr>
            <a:endParaRPr lang="el-GR" sz="1600" dirty="0" smtClean="0"/>
          </a:p>
          <a:p>
            <a:pPr algn="just" eaLnBrk="1" hangingPunct="1">
              <a:buFont typeface="Wingdings 2" pitchFamily="18" charset="2"/>
              <a:buNone/>
            </a:pPr>
            <a:r>
              <a:rPr lang="el-GR" sz="1600" b="1" dirty="0" smtClean="0"/>
              <a:t>το 1 (καθόλου ικανοποιητικά), το 3 (μέτρια) και το 5 (πλήρως ικανοποιητικά)</a:t>
            </a:r>
            <a:r>
              <a:rPr lang="el-GR" sz="1600" dirty="0" smtClean="0"/>
              <a:t>.</a:t>
            </a:r>
          </a:p>
          <a:p>
            <a:pPr algn="just" eaLnBrk="1" hangingPunct="1">
              <a:buFont typeface="Wingdings 2" pitchFamily="18" charset="2"/>
              <a:buNone/>
            </a:pPr>
            <a:endParaRPr lang="el-GR" sz="1600" dirty="0" smtClean="0"/>
          </a:p>
          <a:p>
            <a:pPr algn="just" eaLnBrk="1" hangingPunct="1">
              <a:buFont typeface="Wingdings 2" pitchFamily="18" charset="2"/>
              <a:buNone/>
            </a:pPr>
            <a:r>
              <a:rPr lang="el-GR" sz="1600" dirty="0" smtClean="0"/>
              <a:t>	Στην ουσία, όταν ο αξιολογητής, ως προς ένα κριτήριο, επιλέγει το 1 είναι σαν να δηλώνει πως, ως προς το συγκεκριμένο κριτήριο, ο υποψήφιος δεν είναι ικανός να πάρει πιστοποιητικό ούτε Α, Β, Γ1 ούτε Α, Β, Γ2 επιπέδου. Όταν επιλέγει το 3 είναι σαν να δηλώνει ότι ως προς το συγκεκριμένο κριτήριο ο υποψήφιος είναι άξιος να πάρει πιστοποιητικό επιπέδου Α, Β, Γ1. Και, τέλος, όταν επιλέγει το 5, δηλώνει πως ο υποψήφιος διαθέτει επίπεδο Α, Β, Γ2. </a:t>
            </a:r>
          </a:p>
          <a:p>
            <a:pPr algn="just" eaLnBrk="1" hangingPunct="1">
              <a:buFont typeface="Wingdings 2" pitchFamily="18" charset="2"/>
              <a:buNone/>
            </a:pPr>
            <a:endParaRPr lang="el-GR" sz="1600" dirty="0" smtClean="0"/>
          </a:p>
          <a:p>
            <a:pPr algn="just" eaLnBrk="1" hangingPunct="1">
              <a:buFont typeface="Wingdings 2" pitchFamily="18" charset="2"/>
              <a:buNone/>
            </a:pPr>
            <a:r>
              <a:rPr lang="el-GR" sz="1600" dirty="0" smtClean="0"/>
              <a:t>Οι βαθμίδες 2 και 4 είναι ενδιάμεσες.</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7"/>
          <p:cNvGrpSpPr>
            <a:grpSpLocks/>
          </p:cNvGrpSpPr>
          <p:nvPr/>
        </p:nvGrpSpPr>
        <p:grpSpPr bwMode="auto">
          <a:xfrm>
            <a:off x="1219200" y="3581400"/>
            <a:ext cx="1600200" cy="1295400"/>
            <a:chOff x="1088" y="949"/>
            <a:chExt cx="2773" cy="2013"/>
          </a:xfrm>
        </p:grpSpPr>
        <p:sp>
          <p:nvSpPr>
            <p:cNvPr id="27653" name="WordArt 8"/>
            <p:cNvSpPr>
              <a:spLocks noChangeArrowheads="1" noChangeShapeType="1" noTextEdit="1"/>
            </p:cNvSpPr>
            <p:nvPr/>
          </p:nvSpPr>
          <p:spPr bwMode="auto">
            <a:xfrm rot="48452">
              <a:off x="1088" y="949"/>
              <a:ext cx="2121" cy="1283"/>
            </a:xfrm>
            <a:prstGeom prst="rect">
              <a:avLst/>
            </a:prstGeom>
          </p:spPr>
          <p:txBody>
            <a:bodyPr wrap="none" fromWordArt="1">
              <a:prstTxWarp prst="textCascadeUp">
                <a:avLst>
                  <a:gd name="adj" fmla="val 95773"/>
                </a:avLst>
              </a:prstTxWarp>
            </a:bodyPr>
            <a:lstStyle/>
            <a:p>
              <a:pPr algn="ctr"/>
              <a:r>
                <a:rPr lang="el-GR" sz="4000" b="1" kern="10">
                  <a:ln w="9525">
                    <a:solidFill>
                      <a:srgbClr val="0000FF"/>
                    </a:solidFill>
                    <a:round/>
                    <a:headEnd/>
                    <a:tailEnd/>
                  </a:ln>
                  <a:solidFill>
                    <a:srgbClr val="33CCCC"/>
                  </a:solidFill>
                  <a:effectLst>
                    <a:outerShdw dist="71842" dir="2700000" algn="ctr" rotWithShape="0">
                      <a:srgbClr val="868686"/>
                    </a:outerShdw>
                  </a:effectLst>
                  <a:latin typeface="Tahoma"/>
                  <a:ea typeface="Tahoma"/>
                  <a:cs typeface="Tahoma"/>
                </a:rPr>
                <a:t>ΚΠ</a:t>
              </a:r>
            </a:p>
          </p:txBody>
        </p:sp>
        <p:sp>
          <p:nvSpPr>
            <p:cNvPr id="27654" name="WordArt 9"/>
            <p:cNvSpPr>
              <a:spLocks noChangeArrowheads="1" noChangeShapeType="1" noTextEdit="1"/>
            </p:cNvSpPr>
            <p:nvPr/>
          </p:nvSpPr>
          <p:spPr bwMode="auto">
            <a:xfrm>
              <a:off x="2522" y="1489"/>
              <a:ext cx="1339" cy="1473"/>
            </a:xfrm>
            <a:prstGeom prst="rect">
              <a:avLst/>
            </a:prstGeom>
          </p:spPr>
          <p:txBody>
            <a:bodyPr wrap="none" fromWordArt="1">
              <a:prstTxWarp prst="textPlain">
                <a:avLst>
                  <a:gd name="adj" fmla="val 50000"/>
                </a:avLst>
              </a:prstTxWarp>
            </a:bodyPr>
            <a:lstStyle/>
            <a:p>
              <a:pPr algn="ctr"/>
              <a:r>
                <a:rPr lang="el-GR" sz="1600" b="1" i="1" kern="10">
                  <a:ln w="9525">
                    <a:solidFill>
                      <a:srgbClr val="0000FF"/>
                    </a:solidFill>
                    <a:round/>
                    <a:headEnd/>
                    <a:tailEnd/>
                  </a:ln>
                  <a:solidFill>
                    <a:srgbClr val="FFFFFF"/>
                  </a:solidFill>
                  <a:latin typeface="Garamond"/>
                </a:rPr>
                <a:t>γ</a:t>
              </a:r>
            </a:p>
          </p:txBody>
        </p:sp>
      </p:grpSp>
      <p:sp>
        <p:nvSpPr>
          <p:cNvPr id="27651" name="Rectangle 8"/>
          <p:cNvSpPr>
            <a:spLocks noChangeArrowheads="1"/>
          </p:cNvSpPr>
          <p:nvPr/>
        </p:nvSpPr>
        <p:spPr bwMode="auto">
          <a:xfrm>
            <a:off x="2209800" y="2286000"/>
            <a:ext cx="6096000" cy="1920875"/>
          </a:xfrm>
          <a:prstGeom prst="rect">
            <a:avLst/>
          </a:prstGeom>
          <a:noFill/>
          <a:ln w="9525">
            <a:noFill/>
            <a:miter lim="800000"/>
            <a:headEnd/>
            <a:tailEnd/>
          </a:ln>
        </p:spPr>
        <p:txBody>
          <a:bodyPr>
            <a:spAutoFit/>
          </a:bodyPr>
          <a:lstStyle/>
          <a:p>
            <a:pPr algn="ctr"/>
            <a:r>
              <a:rPr lang="el-GR" sz="4000">
                <a:solidFill>
                  <a:schemeClr val="tx2"/>
                </a:solidFill>
                <a:latin typeface="Verdana" pitchFamily="34" charset="0"/>
              </a:rPr>
              <a:t>Κρατικό</a:t>
            </a:r>
            <a:r>
              <a:rPr lang="de-DE" sz="4000">
                <a:solidFill>
                  <a:schemeClr val="tx2"/>
                </a:solidFill>
                <a:latin typeface="Verdana" pitchFamily="34" charset="0"/>
              </a:rPr>
              <a:t> </a:t>
            </a:r>
            <a:r>
              <a:rPr lang="el-GR" sz="4000">
                <a:solidFill>
                  <a:schemeClr val="tx2"/>
                </a:solidFill>
                <a:latin typeface="Verdana" pitchFamily="34" charset="0"/>
              </a:rPr>
              <a:t>Πιστοποιητικό </a:t>
            </a:r>
            <a:endParaRPr lang="en-US" sz="4000">
              <a:solidFill>
                <a:schemeClr val="tx2"/>
              </a:solidFill>
              <a:latin typeface="Verdana" pitchFamily="34" charset="0"/>
            </a:endParaRPr>
          </a:p>
          <a:p>
            <a:pPr algn="ctr"/>
            <a:r>
              <a:rPr lang="el-GR" sz="4000">
                <a:solidFill>
                  <a:schemeClr val="tx2"/>
                </a:solidFill>
                <a:latin typeface="Verdana" pitchFamily="34" charset="0"/>
              </a:rPr>
              <a:t>Γλωσσομάθειας </a:t>
            </a:r>
            <a:r>
              <a:rPr lang="en-US" sz="4000">
                <a:solidFill>
                  <a:schemeClr val="tx2"/>
                </a:solidFill>
                <a:latin typeface="Verdana" pitchFamily="34" charset="0"/>
              </a:rPr>
              <a:t/>
            </a:r>
            <a:br>
              <a:rPr lang="en-US" sz="4000">
                <a:solidFill>
                  <a:schemeClr val="tx2"/>
                </a:solidFill>
                <a:latin typeface="Verdana" pitchFamily="34" charset="0"/>
              </a:rPr>
            </a:br>
            <a:r>
              <a:rPr lang="el-GR" sz="4000">
                <a:solidFill>
                  <a:schemeClr val="tx2"/>
                </a:solidFill>
                <a:latin typeface="Verdana" pitchFamily="34" charset="0"/>
              </a:rPr>
              <a:t>Γερμανικά</a:t>
            </a:r>
          </a:p>
        </p:txBody>
      </p:sp>
      <p:sp>
        <p:nvSpPr>
          <p:cNvPr id="27652" name="Rectangle 7"/>
          <p:cNvSpPr>
            <a:spLocks noChangeArrowheads="1"/>
          </p:cNvSpPr>
          <p:nvPr/>
        </p:nvSpPr>
        <p:spPr bwMode="auto">
          <a:xfrm>
            <a:off x="1116013" y="5516563"/>
            <a:ext cx="6911975" cy="585787"/>
          </a:xfrm>
          <a:prstGeom prst="rect">
            <a:avLst/>
          </a:prstGeom>
          <a:noFill/>
          <a:ln w="9525">
            <a:noFill/>
            <a:miter lim="800000"/>
            <a:headEnd/>
            <a:tailEnd/>
          </a:ln>
        </p:spPr>
        <p:txBody>
          <a:bodyPr>
            <a:spAutoFit/>
          </a:bodyPr>
          <a:lstStyle/>
          <a:p>
            <a:r>
              <a:rPr lang="fr-BE" sz="3200">
                <a:latin typeface="Calibri" pitchFamily="34" charset="0"/>
              </a:rPr>
              <a:t>KPg-Epimorfosi@gs.uoa.gr</a:t>
            </a:r>
            <a:endParaRPr lang="el-GR" sz="320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457200" y="476250"/>
            <a:ext cx="8229600" cy="720725"/>
          </a:xfrm>
        </p:spPr>
        <p:txBody>
          <a:bodyPr rtlCol="0">
            <a:noAutofit/>
          </a:bodyPr>
          <a:lstStyle/>
          <a:p>
            <a:pPr eaLnBrk="1" fontAlgn="auto" hangingPunct="1">
              <a:lnSpc>
                <a:spcPct val="70000"/>
              </a:lnSpc>
              <a:spcAft>
                <a:spcPts val="0"/>
              </a:spcAft>
              <a:defRPr/>
            </a:pPr>
            <a:r>
              <a:rPr lang="de-DE" sz="2400" b="1" dirty="0" smtClean="0">
                <a:effectLst>
                  <a:outerShdw blurRad="38100" dist="38100" dir="2700000" algn="tl">
                    <a:srgbClr val="C0C0C0"/>
                  </a:outerShdw>
                </a:effectLst>
                <a:cs typeface="Times New Roman" pitchFamily="18" charset="0"/>
              </a:rPr>
              <a:t>Prüfungsdurchführung</a:t>
            </a:r>
            <a:r>
              <a:rPr lang="el-GR" sz="2400" b="1" dirty="0" smtClean="0">
                <a:effectLst>
                  <a:outerShdw blurRad="38100" dist="38100" dir="2700000" algn="tl">
                    <a:srgbClr val="C0C0C0"/>
                  </a:outerShdw>
                </a:effectLst>
                <a:cs typeface="Times New Roman" pitchFamily="18" charset="0"/>
              </a:rPr>
              <a:t/>
            </a:r>
            <a:br>
              <a:rPr lang="el-GR" sz="2400" b="1" dirty="0" smtClean="0">
                <a:effectLst>
                  <a:outerShdw blurRad="38100" dist="38100" dir="2700000" algn="tl">
                    <a:srgbClr val="C0C0C0"/>
                  </a:outerShdw>
                </a:effectLst>
                <a:cs typeface="Times New Roman" pitchFamily="18" charset="0"/>
              </a:rPr>
            </a:br>
            <a:r>
              <a:rPr lang="de-DE" sz="2400" b="1" dirty="0" smtClean="0">
                <a:effectLst>
                  <a:outerShdw blurRad="38100" dist="38100" dir="2700000" algn="tl">
                    <a:srgbClr val="C0C0C0"/>
                  </a:outerShdw>
                </a:effectLst>
                <a:cs typeface="Times New Roman" pitchFamily="18" charset="0"/>
              </a:rPr>
              <a:t>Allgemeine Charakteristika</a:t>
            </a:r>
            <a:endParaRPr lang="en-US" sz="2400" b="1" dirty="0" smtClean="0">
              <a:effectLst>
                <a:outerShdw blurRad="38100" dist="38100" dir="2700000" algn="tl">
                  <a:srgbClr val="C0C0C0"/>
                </a:outerShdw>
              </a:effectLst>
              <a:cs typeface="Times New Roman" pitchFamily="18" charset="0"/>
            </a:endParaRPr>
          </a:p>
        </p:txBody>
      </p:sp>
      <p:graphicFrame>
        <p:nvGraphicFramePr>
          <p:cNvPr id="28719" name="Group 47"/>
          <p:cNvGraphicFramePr>
            <a:graphicFrameLocks noGrp="1"/>
          </p:cNvGraphicFramePr>
          <p:nvPr/>
        </p:nvGraphicFramePr>
        <p:xfrm>
          <a:off x="685800" y="1295400"/>
          <a:ext cx="7772400" cy="5247729"/>
        </p:xfrm>
        <a:graphic>
          <a:graphicData uri="http://schemas.openxmlformats.org/drawingml/2006/table">
            <a:tbl>
              <a:tblPr/>
              <a:tblGrid>
                <a:gridCol w="2590800"/>
                <a:gridCol w="2590800"/>
                <a:gridCol w="2590800"/>
              </a:tblGrid>
              <a:tr h="377825">
                <a:tc>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600" b="1" i="0" u="none" strike="noStrike" cap="none" normalizeH="0" baseline="0" dirty="0" smtClean="0">
                          <a:ln>
                            <a:noFill/>
                          </a:ln>
                          <a:solidFill>
                            <a:schemeClr val="tx1"/>
                          </a:solidFill>
                          <a:effectLst>
                            <a:outerShdw blurRad="38100" dist="38100" dir="2700000" algn="tl">
                              <a:srgbClr val="C0C0C0"/>
                            </a:outerShdw>
                          </a:effectLst>
                          <a:latin typeface="Arial" charset="0"/>
                        </a:rPr>
                        <a:t>A</a:t>
                      </a:r>
                      <a:endParaRPr kumimoji="0" lang="el-GR" sz="1600" b="1"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600" b="1" i="0" u="none" strike="noStrike" cap="none" normalizeH="0" baseline="0" smtClean="0">
                          <a:ln>
                            <a:noFill/>
                          </a:ln>
                          <a:solidFill>
                            <a:schemeClr val="tx1"/>
                          </a:solidFill>
                          <a:effectLst>
                            <a:outerShdw blurRad="38100" dist="38100" dir="2700000" algn="tl">
                              <a:srgbClr val="C0C0C0"/>
                            </a:outerShdw>
                          </a:effectLst>
                          <a:latin typeface="Arial" charset="0"/>
                        </a:rPr>
                        <a:t>B</a:t>
                      </a:r>
                      <a:endParaRPr kumimoji="0" lang="el-GR" sz="1600" b="1"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600" b="1" i="0" u="none" strike="noStrike" cap="none" normalizeH="0" baseline="0" dirty="0" smtClean="0">
                          <a:ln>
                            <a:noFill/>
                          </a:ln>
                          <a:solidFill>
                            <a:schemeClr val="tx1"/>
                          </a:solidFill>
                          <a:effectLst>
                            <a:outerShdw blurRad="38100" dist="38100" dir="2700000" algn="tl">
                              <a:srgbClr val="C0C0C0"/>
                            </a:outerShdw>
                          </a:effectLst>
                          <a:latin typeface="Arial" charset="0"/>
                        </a:rPr>
                        <a:t>C</a:t>
                      </a:r>
                      <a:endParaRPr kumimoji="0" lang="el-GR" sz="1600" b="1"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376238">
                <a:tc gridSpan="3">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charset="0"/>
                        </a:rPr>
                        <a:t>zwei Prüfer (Prüfer und Beisitzer)</a:t>
                      </a:r>
                      <a:endParaRPr kumimoji="0" lang="el-GR" sz="14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528638">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charset="0"/>
                        </a:rPr>
                        <a:t>evtl. Muttersprache benutzen</a:t>
                      </a:r>
                      <a:endParaRPr kumimoji="0" lang="el-GR" sz="1400" b="1"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charset="0"/>
                        </a:rPr>
                        <a:t>ausschließlich auf Deutsch geprüft</a:t>
                      </a:r>
                      <a:endParaRPr kumimoji="0" lang="el-GR" sz="14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r>
              <a:tr h="573088">
                <a:tc gridSpan="3">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charset="0"/>
                        </a:rPr>
                        <a:t>Prüfer stellen sich am Prüfungsbeginn vor;</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charset="0"/>
                        </a:rPr>
                        <a:t>informieren Kandidaten über Vorgehensweise</a:t>
                      </a:r>
                      <a:endParaRPr kumimoji="0" lang="el-GR" sz="14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571500">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charset="0"/>
                        </a:rPr>
                        <a:t>Aufwärmfragen werden bewertet</a:t>
                      </a:r>
                      <a:endParaRPr kumimoji="0" lang="el-GR" sz="14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charset="0"/>
                        </a:rPr>
                        <a:t>Aufwärmfragen werden </a:t>
                      </a:r>
                      <a:r>
                        <a:rPr kumimoji="0" lang="de-DE" sz="1400" b="1" i="0" u="none" strike="noStrike" cap="none" normalizeH="0" baseline="0" dirty="0" smtClean="0">
                          <a:ln>
                            <a:noFill/>
                          </a:ln>
                          <a:solidFill>
                            <a:schemeClr val="tx1"/>
                          </a:solidFill>
                          <a:effectLst>
                            <a:outerShdw blurRad="38100" dist="38100" dir="2700000" algn="tl">
                              <a:srgbClr val="C0C0C0"/>
                            </a:outerShdw>
                          </a:effectLst>
                          <a:latin typeface="Arial" charset="0"/>
                        </a:rPr>
                        <a:t>nicht</a:t>
                      </a:r>
                      <a:r>
                        <a:rPr kumimoji="0" lang="de-DE" sz="1400" b="0" i="0" u="none" strike="noStrike" cap="none" normalizeH="0" baseline="0" dirty="0" smtClean="0">
                          <a:ln>
                            <a:noFill/>
                          </a:ln>
                          <a:solidFill>
                            <a:schemeClr val="tx1"/>
                          </a:solidFill>
                          <a:effectLst/>
                          <a:latin typeface="Arial" charset="0"/>
                        </a:rPr>
                        <a:t> bewertet</a:t>
                      </a:r>
                      <a:endParaRPr kumimoji="0" lang="el-GR" sz="1400" b="0" i="0" u="none" strike="noStrike" cap="none" normalizeH="0" baseline="0" dirty="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r>
              <a:tr h="377825">
                <a:tc gridSpan="3">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charset="0"/>
                        </a:rPr>
                        <a:t>Prüfungsmaterial (Prüfungshefte und Prüferanweisungen)</a:t>
                      </a:r>
                      <a:endParaRPr kumimoji="0" lang="el-GR" sz="1400" b="0" i="0" u="none" strike="noStrike" cap="none" normalizeH="0" baseline="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790575">
                <a:tc gridSpan="2">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charset="0"/>
                        </a:rPr>
                        <a:t>Ausfüllen der Bewertungsbögen </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charset="0"/>
                        </a:rPr>
                        <a:t>nach der Prüfung </a:t>
                      </a:r>
                      <a:endParaRPr kumimoji="0" lang="el-GR" sz="1400" b="0" i="0" u="none" strike="noStrike" cap="none" normalizeH="0" baseline="0" dirty="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kern="1200" cap="none" normalizeH="0" baseline="0" dirty="0" smtClean="0">
                          <a:ln>
                            <a:noFill/>
                          </a:ln>
                          <a:solidFill>
                            <a:schemeClr val="tx1"/>
                          </a:solidFill>
                          <a:effectLst>
                            <a:outerShdw blurRad="38100" dist="38100" dir="2700000" algn="tl">
                              <a:srgbClr val="C0C0C0"/>
                            </a:outerShdw>
                          </a:effectLst>
                          <a:latin typeface="Arial" charset="0"/>
                          <a:ea typeface="+mn-ea"/>
                          <a:cs typeface="+mn-cs"/>
                        </a:rPr>
                        <a:t>Beisitzer</a:t>
                      </a:r>
                      <a:r>
                        <a:rPr kumimoji="0" lang="de-DE" sz="1400" b="0" i="0" u="none" strike="noStrike" cap="none" normalizeH="0" baseline="0" dirty="0" smtClean="0">
                          <a:ln>
                            <a:noFill/>
                          </a:ln>
                          <a:solidFill>
                            <a:schemeClr val="tx1"/>
                          </a:solidFill>
                          <a:effectLst/>
                          <a:latin typeface="Arial" charset="0"/>
                        </a:rPr>
                        <a:t> darf die Bewertungsbögen auch während der Prüfung ausfüllen</a:t>
                      </a:r>
                      <a:endParaRPr kumimoji="0" lang="el-GR" sz="1400" b="0" i="0" u="none" strike="noStrike" cap="none" normalizeH="0" baseline="0" dirty="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377825">
                <a:tc gridSpan="3">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charset="0"/>
                        </a:rPr>
                        <a:t>nach 2-3 Kandidatenpaaren ändern sich die Prüferrollen</a:t>
                      </a:r>
                      <a:endParaRPr kumimoji="0" lang="el-GR" sz="1400" b="0" i="0" u="none" strike="noStrike" cap="none" normalizeH="0" baseline="0" dirty="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377825">
                <a:tc gridSpan="3">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charset="0"/>
                        </a:rPr>
                        <a:t>optimale Raum- und Sitzordnung</a:t>
                      </a:r>
                      <a:endParaRPr kumimoji="0" lang="el-GR" sz="1400" b="0" i="0" u="none" strike="noStrike" cap="none" normalizeH="0" baseline="0" dirty="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362100">
                <a:tc gridSpan="3">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dirty="0" smtClean="0">
                          <a:ln>
                            <a:noFill/>
                          </a:ln>
                          <a:solidFill>
                            <a:schemeClr val="tx1"/>
                          </a:solidFill>
                          <a:effectLst>
                            <a:outerShdw blurRad="38100" dist="38100" dir="2700000" algn="tl">
                              <a:srgbClr val="C0C0C0"/>
                            </a:outerShdw>
                          </a:effectLst>
                          <a:latin typeface="Arial" charset="0"/>
                        </a:rPr>
                        <a:t>gestaffelte Items</a:t>
                      </a:r>
                      <a:endParaRPr kumimoji="0" lang="el-GR" sz="1400" b="1"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endParaRPr kumimoji="0" lang="el-GR" sz="1400" b="0" i="0" u="none" strike="noStrike" cap="none" normalizeH="0" baseline="0" dirty="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377825">
                <a:tc gridSpan="3">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charset="0"/>
                        </a:rPr>
                        <a:t>Alle zwei Kandidatenpaare die Themen wechseln, so dass alle Themen geprüft werden. </a:t>
                      </a:r>
                      <a:endParaRPr kumimoji="0" lang="el-GR" sz="1400" b="0" i="0" u="none" strike="noStrike" cap="none" normalizeH="0" baseline="0" dirty="0" smtClean="0">
                        <a:ln>
                          <a:noFill/>
                        </a:ln>
                        <a:solidFill>
                          <a:schemeClr val="tx1"/>
                        </a:solidFill>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395288" y="765175"/>
            <a:ext cx="8229600" cy="503238"/>
          </a:xfrm>
        </p:spPr>
        <p:txBody>
          <a:bodyPr rtlCol="0">
            <a:normAutofit fontScale="90000"/>
          </a:bodyPr>
          <a:lstStyle/>
          <a:p>
            <a:pPr eaLnBrk="1" fontAlgn="auto" hangingPunct="1">
              <a:spcAft>
                <a:spcPts val="0"/>
              </a:spcAft>
              <a:defRPr/>
            </a:pPr>
            <a:r>
              <a:rPr lang="de-DE" sz="2800" b="1" dirty="0" smtClean="0">
                <a:effectLst>
                  <a:outerShdw blurRad="38100" dist="38100" dir="2700000" algn="tl">
                    <a:srgbClr val="C0C0C0"/>
                  </a:outerShdw>
                </a:effectLst>
                <a:cs typeface="Times New Roman" pitchFamily="18" charset="0"/>
              </a:rPr>
              <a:t>Übungstypologie Niveau A1/A2</a:t>
            </a:r>
            <a:endParaRPr lang="el-GR" sz="2800" b="1" dirty="0" smtClean="0">
              <a:effectLst>
                <a:outerShdw blurRad="38100" dist="38100" dir="2700000" algn="tl">
                  <a:srgbClr val="C0C0C0"/>
                </a:outerShdw>
              </a:effectLst>
              <a:cs typeface="Times New Roman" pitchFamily="18" charset="0"/>
            </a:endParaRPr>
          </a:p>
        </p:txBody>
      </p:sp>
      <p:graphicFrame>
        <p:nvGraphicFramePr>
          <p:cNvPr id="36195" name="Group 355"/>
          <p:cNvGraphicFramePr>
            <a:graphicFrameLocks noGrp="1"/>
          </p:cNvGraphicFramePr>
          <p:nvPr>
            <p:ph type="tbl" idx="1"/>
          </p:nvPr>
        </p:nvGraphicFramePr>
        <p:xfrm>
          <a:off x="611188" y="1484313"/>
          <a:ext cx="8229600" cy="4992688"/>
        </p:xfrm>
        <a:graphic>
          <a:graphicData uri="http://schemas.openxmlformats.org/drawingml/2006/table">
            <a:tbl>
              <a:tblPr/>
              <a:tblGrid>
                <a:gridCol w="2743200"/>
                <a:gridCol w="2743200"/>
                <a:gridCol w="2743200"/>
              </a:tblGrid>
              <a:tr h="314325">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dirty="0" smtClean="0">
                          <a:ln>
                            <a:noFill/>
                          </a:ln>
                          <a:solidFill>
                            <a:schemeClr val="tx1"/>
                          </a:solidFill>
                          <a:effectLst>
                            <a:outerShdw blurRad="38100" dist="38100" dir="2700000" algn="tl">
                              <a:srgbClr val="C0C0C0"/>
                            </a:outerShdw>
                          </a:effectLst>
                          <a:latin typeface="Arial" charset="0"/>
                        </a:rPr>
                        <a:t>1. Aufgabe: Dialog</a:t>
                      </a:r>
                      <a:endParaRPr kumimoji="0" lang="el-GR" sz="1400" b="1"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dirty="0" smtClean="0">
                          <a:ln>
                            <a:noFill/>
                          </a:ln>
                          <a:solidFill>
                            <a:schemeClr val="tx1"/>
                          </a:solidFill>
                          <a:effectLst>
                            <a:outerShdw blurRad="38100" dist="38100" dir="2700000" algn="tl">
                              <a:srgbClr val="C0C0C0"/>
                            </a:outerShdw>
                          </a:effectLst>
                          <a:latin typeface="Arial" charset="0"/>
                        </a:rPr>
                        <a:t>2. Aufgabe: Monolog</a:t>
                      </a:r>
                      <a:endParaRPr kumimoji="0" lang="el-GR" sz="1400" b="1"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dirty="0" smtClean="0">
                          <a:ln>
                            <a:noFill/>
                          </a:ln>
                          <a:solidFill>
                            <a:schemeClr val="tx1"/>
                          </a:solidFill>
                          <a:effectLst>
                            <a:outerShdw blurRad="38100" dist="38100" dir="2700000" algn="tl">
                              <a:srgbClr val="C0C0C0"/>
                            </a:outerShdw>
                          </a:effectLst>
                          <a:latin typeface="Arial" charset="0"/>
                        </a:rPr>
                        <a:t>3. Aufgabe: Simulation</a:t>
                      </a:r>
                      <a:endParaRPr kumimoji="0" lang="el-GR" sz="1400" b="1" i="0" u="none" strike="noStrike" cap="none" normalizeH="0" baseline="0" dirty="0" smtClean="0">
                        <a:ln>
                          <a:noFill/>
                        </a:ln>
                        <a:solidFill>
                          <a:schemeClr val="tx1"/>
                        </a:solidFill>
                        <a:effectLst>
                          <a:outerShdw blurRad="38100" dist="38100" dir="2700000" algn="tl">
                            <a:srgbClr val="C0C0C0"/>
                          </a:outerShdw>
                        </a:effectLst>
                        <a:latin typeface="Arial"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2 Min./Kandidat</a:t>
                      </a:r>
                      <a:endParaRPr kumimoji="0" lang="el-GR" sz="1400" b="0" i="0" u="none" strike="noStrike" cap="none" normalizeH="0" baseline="0" dirty="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2,5 Min./Kandidat</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3 Min./Kandidat</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314325">
                <a:tc gridSpan="3">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ca. 5 Min. zum Ausfüllen der Bewertungsbögen</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2333625">
                <a:tc rowSpan="2">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auf Fragen des Prüfers reagieren;</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endParaRPr kumimoji="0" lang="el-GR" sz="1400" b="0" i="0" u="none" strike="noStrike" cap="none" normalizeH="0" baseline="0" dirty="0" smtClean="0">
                        <a:ln>
                          <a:noFill/>
                        </a:ln>
                        <a:solidFill>
                          <a:schemeClr val="tx1"/>
                        </a:solidFill>
                        <a:effectLst/>
                        <a:latin typeface="Arial Unicode MS"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Fragen </a:t>
                      </a:r>
                      <a:r>
                        <a:rPr kumimoji="0" lang="de-DE" sz="1400" b="1" i="0" u="none" strike="noStrike" cap="none" normalizeH="0" baseline="0" dirty="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sowohl auf A1- als auch auf A2-Niveau </a:t>
                      </a:r>
                      <a:endParaRPr kumimoji="0" lang="el-GR" sz="1400" b="0" i="0" u="none" strike="noStrike" cap="none" normalizeH="0" baseline="0" dirty="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A1</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 </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sich zu einem Bild äußern, etwas beschreiben, charakterisieren, kommentieren, ein zu dem gezeigten Bild passendes zweites Bild finden, sie miteinander vergleichen, Ähnlichkeiten und Differenzen finden, erklären können, warum sie zusammenpassen</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A1</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Rollen übernehmen, auf die gestellten Fragen entsprechend eingehen und auf die jeweilige Situation reagieren: z.B. einfache Informationen vermitteln, Fragen stellen</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862013">
                <a:tc vMerge="1">
                  <a:txBody>
                    <a:bodyPr/>
                    <a:lstStyle/>
                    <a:p>
                      <a:endParaRPr lang="el-GR"/>
                    </a:p>
                  </a:txBody>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A2</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 </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Ansichten/Meinungen dazu äußern</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A2</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Ansichten/Meinungen dazu äußern</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854075">
                <a:tc gridSpan="3">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Für </a:t>
                      </a:r>
                      <a:r>
                        <a:rPr kumimoji="0" lang="de-DE" sz="1400" b="1" i="0" u="none" strike="noStrike" cap="none" normalizeH="0" baseline="0" dirty="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A2</a:t>
                      </a: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-Kandidaten: Der Prüfer soll </a:t>
                      </a:r>
                      <a:r>
                        <a:rPr kumimoji="0" lang="de-DE" sz="1400" b="1" i="0" u="none" strike="noStrike" cap="none" normalizeH="0" baseline="0" dirty="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je nach den Möglichkeiten des Kandidaten weitere Fragen</a:t>
                      </a: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 stellen oder das Gespräch weiterführen bzw. steuern. In diesem Fall können die in der Aufgabe gestellten Fragen (siehe Prüferanweisungen) als Grundlage für ein kurzes Gespräch dienen.</a:t>
                      </a:r>
                      <a:endParaRPr kumimoji="0" lang="el-GR" sz="1400" b="0" i="0" u="none" strike="noStrike" cap="none" normalizeH="0" baseline="0" dirty="0" smtClean="0">
                        <a:ln>
                          <a:noFill/>
                        </a:ln>
                        <a:solidFill>
                          <a:schemeClr val="tx1"/>
                        </a:solidFill>
                        <a:effectLst/>
                        <a:latin typeface="Arial Unicode MS" pitchFamily="34" charset="-128"/>
                        <a:cs typeface="Times New Roman" pitchFamily="18" charset="0"/>
                      </a:endParaRPr>
                    </a:p>
                  </a:txBody>
                  <a:tcPr marL="90000" marR="90000" marT="46800" marB="46800"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rtlCol="0">
            <a:normAutofit/>
          </a:bodyPr>
          <a:lstStyle/>
          <a:p>
            <a:pPr eaLnBrk="1" fontAlgn="auto" hangingPunct="1">
              <a:spcAft>
                <a:spcPts val="0"/>
              </a:spcAft>
              <a:defRPr/>
            </a:pPr>
            <a:r>
              <a:rPr lang="de-DE" sz="3200" b="1" smtClean="0">
                <a:effectLst>
                  <a:outerShdw blurRad="38100" dist="38100" dir="2700000" algn="tl">
                    <a:srgbClr val="C0C0C0"/>
                  </a:outerShdw>
                </a:effectLst>
                <a:cs typeface="Times New Roman" pitchFamily="18" charset="0"/>
              </a:rPr>
              <a:t>Übungstypologie II</a:t>
            </a:r>
            <a:r>
              <a:rPr lang="de-DE" sz="3800" b="1" smtClean="0">
                <a:effectLst>
                  <a:outerShdw blurRad="38100" dist="38100" dir="2700000" algn="tl">
                    <a:srgbClr val="C0C0C0"/>
                  </a:outerShdw>
                </a:effectLst>
                <a:cs typeface="Times New Roman" pitchFamily="18" charset="0"/>
              </a:rPr>
              <a:t/>
            </a:r>
            <a:br>
              <a:rPr lang="de-DE" sz="3800" b="1" smtClean="0">
                <a:effectLst>
                  <a:outerShdw blurRad="38100" dist="38100" dir="2700000" algn="tl">
                    <a:srgbClr val="C0C0C0"/>
                  </a:outerShdw>
                </a:effectLst>
                <a:cs typeface="Times New Roman" pitchFamily="18" charset="0"/>
              </a:rPr>
            </a:br>
            <a:r>
              <a:rPr lang="de-DE" sz="2800" b="1" smtClean="0">
                <a:effectLst>
                  <a:outerShdw blurRad="38100" dist="38100" dir="2700000" algn="tl">
                    <a:srgbClr val="C0C0C0"/>
                  </a:outerShdw>
                </a:effectLst>
                <a:cs typeface="Times New Roman" pitchFamily="18" charset="0"/>
              </a:rPr>
              <a:t>Niveau</a:t>
            </a:r>
            <a:r>
              <a:rPr lang="de-DE" sz="3200" b="1" smtClean="0">
                <a:effectLst>
                  <a:outerShdw blurRad="38100" dist="38100" dir="2700000" algn="tl">
                    <a:srgbClr val="C0C0C0"/>
                  </a:outerShdw>
                </a:effectLst>
                <a:cs typeface="Times New Roman" pitchFamily="18" charset="0"/>
              </a:rPr>
              <a:t> </a:t>
            </a:r>
            <a:r>
              <a:rPr lang="de-DE" sz="2800" b="1" smtClean="0">
                <a:effectLst>
                  <a:outerShdw blurRad="38100" dist="38100" dir="2700000" algn="tl">
                    <a:srgbClr val="C0C0C0"/>
                  </a:outerShdw>
                </a:effectLst>
                <a:cs typeface="Times New Roman" pitchFamily="18" charset="0"/>
              </a:rPr>
              <a:t>A1/A2</a:t>
            </a:r>
            <a:endParaRPr lang="el-GR" sz="2800" b="1" smtClean="0">
              <a:effectLst>
                <a:outerShdw blurRad="38100" dist="38100" dir="2700000" algn="tl">
                  <a:srgbClr val="C0C0C0"/>
                </a:outerShdw>
              </a:effectLst>
              <a:cs typeface="Times New Roman" pitchFamily="18" charset="0"/>
            </a:endParaRPr>
          </a:p>
        </p:txBody>
      </p:sp>
      <p:sp>
        <p:nvSpPr>
          <p:cNvPr id="40963" name="Rectangle 3"/>
          <p:cNvSpPr>
            <a:spLocks noGrp="1"/>
          </p:cNvSpPr>
          <p:nvPr>
            <p:ph type="body" sz="half" idx="1"/>
          </p:nvPr>
        </p:nvSpPr>
        <p:spPr>
          <a:xfrm>
            <a:off x="1066800" y="1905000"/>
            <a:ext cx="7010400" cy="4389438"/>
          </a:xfrm>
        </p:spPr>
        <p:txBody>
          <a:bodyPr rtlCol="0">
            <a:normAutofit/>
          </a:bodyPr>
          <a:lstStyle/>
          <a:p>
            <a:pPr marL="381000" indent="-381000" eaLnBrk="1" fontAlgn="auto" hangingPunct="1">
              <a:lnSpc>
                <a:spcPct val="90000"/>
              </a:lnSpc>
              <a:spcAft>
                <a:spcPts val="0"/>
              </a:spcAft>
              <a:buFont typeface="Wingdings 2"/>
              <a:buNone/>
              <a:defRPr/>
            </a:pPr>
            <a:r>
              <a:rPr lang="de-DE" sz="1400" b="1" smtClean="0">
                <a:effectLst>
                  <a:outerShdw blurRad="38100" dist="38100" dir="2700000" algn="tl">
                    <a:srgbClr val="C0C0C0"/>
                  </a:outerShdw>
                </a:effectLst>
                <a:latin typeface="Arial Unicode MS" pitchFamily="34" charset="-128"/>
              </a:rPr>
              <a:t>1. Item: Dialog</a:t>
            </a:r>
          </a:p>
          <a:p>
            <a:pPr marL="381000" indent="-381000" eaLnBrk="1" fontAlgn="auto" hangingPunct="1">
              <a:lnSpc>
                <a:spcPct val="90000"/>
              </a:lnSpc>
              <a:spcAft>
                <a:spcPts val="0"/>
              </a:spcAft>
              <a:buFont typeface="Wingdings 2"/>
              <a:buNone/>
              <a:defRPr/>
            </a:pPr>
            <a:r>
              <a:rPr lang="de-DE" sz="1400" smtClean="0">
                <a:latin typeface="Arial Unicode MS" pitchFamily="34" charset="-128"/>
              </a:rPr>
              <a:t>Hallo! Wie geht es dir? Ich bin...</a:t>
            </a:r>
          </a:p>
          <a:p>
            <a:pPr marL="381000" indent="-381000" eaLnBrk="1" fontAlgn="auto" hangingPunct="1">
              <a:lnSpc>
                <a:spcPct val="90000"/>
              </a:lnSpc>
              <a:spcAft>
                <a:spcPts val="0"/>
              </a:spcAft>
              <a:buFont typeface="Wingdings 2"/>
              <a:buAutoNum type="arabicPeriod"/>
              <a:defRPr/>
            </a:pPr>
            <a:r>
              <a:rPr lang="de-DE" sz="1400" smtClean="0">
                <a:latin typeface="Arial Unicode MS" pitchFamily="34" charset="-128"/>
              </a:rPr>
              <a:t>Wie heißt du?</a:t>
            </a:r>
          </a:p>
          <a:p>
            <a:pPr marL="381000" indent="-381000" eaLnBrk="1" fontAlgn="auto" hangingPunct="1">
              <a:lnSpc>
                <a:spcPct val="90000"/>
              </a:lnSpc>
              <a:spcAft>
                <a:spcPts val="0"/>
              </a:spcAft>
              <a:buFont typeface="Wingdings 2"/>
              <a:buAutoNum type="arabicPeriod"/>
              <a:defRPr/>
            </a:pPr>
            <a:r>
              <a:rPr lang="de-DE" sz="1400" smtClean="0">
                <a:latin typeface="Arial Unicode MS" pitchFamily="34" charset="-128"/>
              </a:rPr>
              <a:t>Wie alt bist du?</a:t>
            </a:r>
          </a:p>
          <a:p>
            <a:pPr marL="381000" indent="-381000" eaLnBrk="1" fontAlgn="auto" hangingPunct="1">
              <a:lnSpc>
                <a:spcPct val="90000"/>
              </a:lnSpc>
              <a:spcAft>
                <a:spcPts val="0"/>
              </a:spcAft>
              <a:buFont typeface="Wingdings 2"/>
              <a:buAutoNum type="arabicPeriod"/>
              <a:defRPr/>
            </a:pPr>
            <a:endParaRPr lang="de-DE" sz="1400" smtClean="0">
              <a:latin typeface="Arial Unicode MS" pitchFamily="34" charset="-128"/>
            </a:endParaRPr>
          </a:p>
          <a:p>
            <a:pPr marL="381000" indent="-381000" eaLnBrk="1" fontAlgn="auto" hangingPunct="1">
              <a:lnSpc>
                <a:spcPct val="90000"/>
              </a:lnSpc>
              <a:spcAft>
                <a:spcPts val="0"/>
              </a:spcAft>
              <a:buFont typeface="Wingdings 2"/>
              <a:buNone/>
              <a:defRPr/>
            </a:pPr>
            <a:r>
              <a:rPr lang="el-GR" sz="1400" b="1" smtClean="0">
                <a:latin typeface="Arial Unicode MS" pitchFamily="34" charset="-128"/>
              </a:rPr>
              <a:t>Bitte erzähle uns etwas über …</a:t>
            </a:r>
            <a:endParaRPr lang="de-DE" sz="1400" b="1" smtClean="0">
              <a:latin typeface="Arial Unicode MS" pitchFamily="34" charset="-128"/>
            </a:endParaRPr>
          </a:p>
          <a:p>
            <a:pPr marL="381000" indent="-381000" algn="ctr" eaLnBrk="1" fontAlgn="auto" hangingPunct="1">
              <a:lnSpc>
                <a:spcPct val="90000"/>
              </a:lnSpc>
              <a:spcAft>
                <a:spcPts val="0"/>
              </a:spcAft>
              <a:buFont typeface="Wingdings 2"/>
              <a:buNone/>
              <a:defRPr/>
            </a:pPr>
            <a:r>
              <a:rPr lang="el-GR" sz="1400" b="1" smtClean="0">
                <a:latin typeface="Arial Unicode MS" pitchFamily="34" charset="-128"/>
              </a:rPr>
              <a:t>… dich</a:t>
            </a:r>
          </a:p>
          <a:p>
            <a:pPr marL="381000" indent="-381000" eaLnBrk="1" fontAlgn="auto" hangingPunct="1">
              <a:lnSpc>
                <a:spcPct val="90000"/>
              </a:lnSpc>
              <a:spcAft>
                <a:spcPts val="0"/>
              </a:spcAft>
              <a:buFont typeface="Wingdings 2"/>
              <a:buNone/>
              <a:defRPr/>
            </a:pPr>
            <a:r>
              <a:rPr lang="el-GR" sz="1400" b="1" smtClean="0">
                <a:latin typeface="Arial Unicode MS" pitchFamily="34" charset="-128"/>
              </a:rPr>
              <a:t>A1</a:t>
            </a:r>
          </a:p>
          <a:p>
            <a:pPr marL="381000" indent="-381000" eaLnBrk="1" fontAlgn="auto" hangingPunct="1">
              <a:lnSpc>
                <a:spcPct val="90000"/>
              </a:lnSpc>
              <a:spcAft>
                <a:spcPts val="0"/>
              </a:spcAft>
              <a:buFont typeface="Wingdings 2"/>
              <a:buNone/>
              <a:defRPr/>
            </a:pPr>
            <a:r>
              <a:rPr lang="el-GR" sz="1400" smtClean="0">
                <a:latin typeface="Arial Unicode MS" pitchFamily="34" charset="-128"/>
              </a:rPr>
              <a:t>1. In welche Klasse gehst du?</a:t>
            </a:r>
          </a:p>
          <a:p>
            <a:pPr marL="381000" indent="-381000" eaLnBrk="1" fontAlgn="auto" hangingPunct="1">
              <a:lnSpc>
                <a:spcPct val="90000"/>
              </a:lnSpc>
              <a:spcAft>
                <a:spcPts val="0"/>
              </a:spcAft>
              <a:buFont typeface="Wingdings 2"/>
              <a:buNone/>
              <a:defRPr/>
            </a:pPr>
            <a:r>
              <a:rPr lang="el-GR" sz="1400" smtClean="0">
                <a:latin typeface="Arial Unicode MS" pitchFamily="34" charset="-128"/>
              </a:rPr>
              <a:t>2. Was sind deine Lieblingsfächer?</a:t>
            </a:r>
          </a:p>
          <a:p>
            <a:pPr marL="381000" indent="-381000" eaLnBrk="1" fontAlgn="auto" hangingPunct="1">
              <a:lnSpc>
                <a:spcPct val="90000"/>
              </a:lnSpc>
              <a:spcAft>
                <a:spcPts val="0"/>
              </a:spcAft>
              <a:buFont typeface="Wingdings 2"/>
              <a:buNone/>
              <a:defRPr/>
            </a:pPr>
            <a:r>
              <a:rPr lang="el-GR" sz="1400" smtClean="0">
                <a:latin typeface="Arial Unicode MS" pitchFamily="34" charset="-128"/>
              </a:rPr>
              <a:t>3. Wann hast du Geburtstag?</a:t>
            </a:r>
          </a:p>
          <a:p>
            <a:pPr marL="381000" indent="-381000" eaLnBrk="1" fontAlgn="auto" hangingPunct="1">
              <a:lnSpc>
                <a:spcPct val="90000"/>
              </a:lnSpc>
              <a:spcAft>
                <a:spcPts val="0"/>
              </a:spcAft>
              <a:buFont typeface="Wingdings 2"/>
              <a:buNone/>
              <a:defRPr/>
            </a:pPr>
            <a:endParaRPr lang="de-DE" sz="1400" b="1" smtClean="0">
              <a:latin typeface="Arial Unicode MS" pitchFamily="34" charset="-128"/>
            </a:endParaRPr>
          </a:p>
          <a:p>
            <a:pPr marL="381000" indent="-381000" eaLnBrk="1" fontAlgn="auto" hangingPunct="1">
              <a:lnSpc>
                <a:spcPct val="90000"/>
              </a:lnSpc>
              <a:spcAft>
                <a:spcPts val="0"/>
              </a:spcAft>
              <a:buFont typeface="Wingdings 2"/>
              <a:buNone/>
              <a:defRPr/>
            </a:pPr>
            <a:r>
              <a:rPr lang="el-GR" sz="1400" b="1" smtClean="0">
                <a:latin typeface="Arial Unicode MS" pitchFamily="34" charset="-128"/>
              </a:rPr>
              <a:t>A2</a:t>
            </a:r>
          </a:p>
          <a:p>
            <a:pPr marL="381000" indent="-381000" eaLnBrk="1" fontAlgn="auto" hangingPunct="1">
              <a:lnSpc>
                <a:spcPct val="90000"/>
              </a:lnSpc>
              <a:spcAft>
                <a:spcPts val="0"/>
              </a:spcAft>
              <a:buFont typeface="Wingdings 2"/>
              <a:buNone/>
              <a:defRPr/>
            </a:pPr>
            <a:r>
              <a:rPr lang="el-GR" sz="1400" smtClean="0">
                <a:latin typeface="Arial Unicode MS" pitchFamily="34" charset="-128"/>
              </a:rPr>
              <a:t>1. Was hast du gern an, </a:t>
            </a:r>
            <a:r>
              <a:rPr lang="el-GR" sz="1400" b="1" smtClean="0">
                <a:solidFill>
                  <a:srgbClr val="CC3300"/>
                </a:solidFill>
                <a:effectLst>
                  <a:outerShdw blurRad="38100" dist="38100" dir="2700000" algn="tl">
                    <a:srgbClr val="C0C0C0"/>
                  </a:outerShdw>
                </a:effectLst>
                <a:latin typeface="Arial Unicode MS" pitchFamily="34" charset="-128"/>
              </a:rPr>
              <a:t>wenn</a:t>
            </a:r>
            <a:r>
              <a:rPr lang="el-GR" sz="1400" smtClean="0">
                <a:latin typeface="Arial Unicode MS" pitchFamily="34" charset="-128"/>
              </a:rPr>
              <a:t> du zur Schule gehst?</a:t>
            </a:r>
          </a:p>
          <a:p>
            <a:pPr marL="381000" indent="-381000" eaLnBrk="1" fontAlgn="auto" hangingPunct="1">
              <a:lnSpc>
                <a:spcPct val="90000"/>
              </a:lnSpc>
              <a:spcAft>
                <a:spcPts val="0"/>
              </a:spcAft>
              <a:buFont typeface="Wingdings 2"/>
              <a:buNone/>
              <a:defRPr/>
            </a:pPr>
            <a:r>
              <a:rPr lang="el-GR" sz="1400" smtClean="0">
                <a:latin typeface="Arial Unicode MS" pitchFamily="34" charset="-128"/>
              </a:rPr>
              <a:t>2. Was </a:t>
            </a:r>
            <a:r>
              <a:rPr lang="el-GR" sz="1400" b="1" smtClean="0">
                <a:solidFill>
                  <a:srgbClr val="CC3300"/>
                </a:solidFill>
                <a:effectLst>
                  <a:outerShdw blurRad="38100" dist="38100" dir="2700000" algn="tl">
                    <a:srgbClr val="C0C0C0"/>
                  </a:outerShdw>
                </a:effectLst>
                <a:latin typeface="Arial Unicode MS" pitchFamily="34" charset="-128"/>
              </a:rPr>
              <a:t>hast</a:t>
            </a:r>
            <a:r>
              <a:rPr lang="el-GR" sz="1400" smtClean="0">
                <a:latin typeface="Arial Unicode MS" pitchFamily="34" charset="-128"/>
              </a:rPr>
              <a:t> du letztes Wochenende mit deinen Freunden / deiner Familie</a:t>
            </a:r>
            <a:r>
              <a:rPr lang="de-DE" sz="1400" smtClean="0">
                <a:latin typeface="Arial Unicode MS" pitchFamily="34" charset="-128"/>
              </a:rPr>
              <a:t> </a:t>
            </a:r>
            <a:r>
              <a:rPr lang="el-GR" sz="1400" b="1" smtClean="0">
                <a:solidFill>
                  <a:srgbClr val="CC3300"/>
                </a:solidFill>
                <a:effectLst>
                  <a:outerShdw blurRad="38100" dist="38100" dir="2700000" algn="tl">
                    <a:srgbClr val="C0C0C0"/>
                  </a:outerShdw>
                </a:effectLst>
                <a:latin typeface="Arial Unicode MS" pitchFamily="34" charset="-128"/>
              </a:rPr>
              <a:t>gemacht</a:t>
            </a:r>
            <a:r>
              <a:rPr lang="el-GR" sz="1400" smtClean="0">
                <a:latin typeface="Arial Unicode MS" pitchFamily="34" charset="-128"/>
              </a:rPr>
              <a:t>?</a:t>
            </a:r>
          </a:p>
          <a:p>
            <a:pPr marL="381000" indent="-381000" eaLnBrk="1" fontAlgn="auto" hangingPunct="1">
              <a:lnSpc>
                <a:spcPct val="90000"/>
              </a:lnSpc>
              <a:spcAft>
                <a:spcPts val="0"/>
              </a:spcAft>
              <a:buFont typeface="Wingdings 2"/>
              <a:buNone/>
              <a:defRPr/>
            </a:pPr>
            <a:r>
              <a:rPr lang="el-GR" sz="1400" smtClean="0">
                <a:latin typeface="Arial Unicode MS" pitchFamily="34" charset="-128"/>
              </a:rPr>
              <a:t>3. Wohin reist du gern? </a:t>
            </a:r>
            <a:r>
              <a:rPr lang="el-GR" sz="1400" b="1" smtClean="0">
                <a:solidFill>
                  <a:srgbClr val="CC3300"/>
                </a:solidFill>
                <a:effectLst>
                  <a:outerShdw blurRad="38100" dist="38100" dir="2700000" algn="tl">
                    <a:srgbClr val="C0C0C0"/>
                  </a:outerShdw>
                </a:effectLst>
                <a:latin typeface="Arial Unicode MS" pitchFamily="34" charset="-128"/>
              </a:rPr>
              <a:t>Warum</a:t>
            </a:r>
            <a:r>
              <a:rPr lang="el-GR" sz="1400" smtClean="0">
                <a:latin typeface="Arial Unicode MS" pitchFamily="34" charset="-128"/>
              </a:rPr>
              <a:t>? </a:t>
            </a:r>
            <a:endParaRPr lang="de-DE" sz="1400" smtClean="0">
              <a:latin typeface="Arial Unicode MS" pitchFamily="34" charset="-128"/>
            </a:endParaRPr>
          </a:p>
          <a:p>
            <a:pPr marL="381000" indent="-381000" eaLnBrk="1" fontAlgn="auto" hangingPunct="1">
              <a:lnSpc>
                <a:spcPct val="90000"/>
              </a:lnSpc>
              <a:spcAft>
                <a:spcPts val="0"/>
              </a:spcAft>
              <a:buFont typeface="Wingdings 2"/>
              <a:buNone/>
              <a:defRPr/>
            </a:pPr>
            <a:endParaRPr lang="de-DE" sz="1400" smtClean="0">
              <a:latin typeface="Arial Unicode MS" pitchFamily="34" charset="-128"/>
            </a:endParaRPr>
          </a:p>
          <a:p>
            <a:pPr marL="381000" indent="-381000" algn="r" eaLnBrk="1" fontAlgn="auto" hangingPunct="1">
              <a:lnSpc>
                <a:spcPct val="90000"/>
              </a:lnSpc>
              <a:spcAft>
                <a:spcPts val="0"/>
              </a:spcAft>
              <a:buFont typeface="Wingdings 2"/>
              <a:buNone/>
              <a:defRPr/>
            </a:pPr>
            <a:r>
              <a:rPr lang="de-DE" sz="1400" smtClean="0">
                <a:latin typeface="Arial Unicode MS" pitchFamily="34" charset="-128"/>
                <a:cs typeface="Times New Roman" pitchFamily="18" charset="0"/>
              </a:rPr>
              <a:t>(aus der Mai 2010 Prüfung)</a:t>
            </a:r>
            <a:r>
              <a:rPr lang="de-DE" sz="1400" smtClean="0">
                <a:latin typeface="Arial Unicode MS" pitchFamily="34" charset="-128"/>
              </a:rPr>
              <a:t> </a:t>
            </a:r>
          </a:p>
          <a:p>
            <a:pPr marL="381000" indent="-381000" eaLnBrk="1" fontAlgn="auto" hangingPunct="1">
              <a:lnSpc>
                <a:spcPct val="90000"/>
              </a:lnSpc>
              <a:spcAft>
                <a:spcPts val="0"/>
              </a:spcAft>
              <a:buFont typeface="Wingdings 2"/>
              <a:buNone/>
              <a:defRPr/>
            </a:pPr>
            <a:endParaRPr lang="el-GR" sz="1400" smtClean="0">
              <a:latin typeface="Arial Unicode MS"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457200" y="304800"/>
            <a:ext cx="8229600" cy="747713"/>
          </a:xfrm>
        </p:spPr>
        <p:txBody>
          <a:bodyPr rtlCol="0">
            <a:normAutofit/>
          </a:bodyPr>
          <a:lstStyle/>
          <a:p>
            <a:pPr eaLnBrk="1" fontAlgn="auto" hangingPunct="1">
              <a:lnSpc>
                <a:spcPct val="80000"/>
              </a:lnSpc>
              <a:spcAft>
                <a:spcPts val="0"/>
              </a:spcAft>
              <a:defRPr/>
            </a:pPr>
            <a:r>
              <a:rPr lang="de-DE" sz="3200" b="1" dirty="0" smtClean="0">
                <a:effectLst>
                  <a:outerShdw blurRad="38100" dist="38100" dir="2700000" algn="tl">
                    <a:srgbClr val="C0C0C0"/>
                  </a:outerShdw>
                </a:effectLst>
                <a:cs typeface="Times New Roman" pitchFamily="18" charset="0"/>
              </a:rPr>
              <a:t>Übungstypologie III </a:t>
            </a:r>
            <a:r>
              <a:rPr lang="de-DE" sz="2800" b="1" dirty="0" smtClean="0">
                <a:effectLst>
                  <a:outerShdw blurRad="38100" dist="38100" dir="2700000" algn="tl">
                    <a:srgbClr val="C0C0C0"/>
                  </a:outerShdw>
                </a:effectLst>
                <a:cs typeface="Times New Roman" pitchFamily="18" charset="0"/>
              </a:rPr>
              <a:t>Niveau</a:t>
            </a:r>
            <a:r>
              <a:rPr lang="de-DE" sz="3200" b="1" dirty="0" smtClean="0">
                <a:effectLst>
                  <a:outerShdw blurRad="38100" dist="38100" dir="2700000" algn="tl">
                    <a:srgbClr val="C0C0C0"/>
                  </a:outerShdw>
                </a:effectLst>
                <a:cs typeface="Times New Roman" pitchFamily="18" charset="0"/>
              </a:rPr>
              <a:t> </a:t>
            </a:r>
            <a:r>
              <a:rPr lang="de-DE" sz="2800" b="1" dirty="0" smtClean="0">
                <a:effectLst>
                  <a:outerShdw blurRad="38100" dist="38100" dir="2700000" algn="tl">
                    <a:srgbClr val="C0C0C0"/>
                  </a:outerShdw>
                </a:effectLst>
                <a:cs typeface="Times New Roman" pitchFamily="18" charset="0"/>
              </a:rPr>
              <a:t>A1/A2</a:t>
            </a:r>
            <a:endParaRPr lang="el-GR" sz="2800" b="1" dirty="0" smtClean="0">
              <a:effectLst>
                <a:outerShdw blurRad="38100" dist="38100" dir="2700000" algn="tl">
                  <a:srgbClr val="C0C0C0"/>
                </a:outerShdw>
              </a:effectLst>
              <a:cs typeface="Times New Roman" pitchFamily="18" charset="0"/>
            </a:endParaRPr>
          </a:p>
        </p:txBody>
      </p:sp>
      <p:sp>
        <p:nvSpPr>
          <p:cNvPr id="9219" name="Rectangle 3"/>
          <p:cNvSpPr>
            <a:spLocks noGrp="1"/>
          </p:cNvSpPr>
          <p:nvPr>
            <p:ph idx="1"/>
          </p:nvPr>
        </p:nvSpPr>
        <p:spPr>
          <a:xfrm>
            <a:off x="304800" y="1371600"/>
            <a:ext cx="8534400" cy="5105400"/>
          </a:xfrm>
        </p:spPr>
        <p:txBody>
          <a:bodyPr/>
          <a:lstStyle/>
          <a:p>
            <a:pPr marL="419100" indent="-382588" eaLnBrk="1" hangingPunct="1">
              <a:buFont typeface="Wingdings 2" pitchFamily="18" charset="2"/>
              <a:buNone/>
            </a:pPr>
            <a:r>
              <a:rPr lang="de-DE" sz="1400" b="1" dirty="0" smtClean="0"/>
              <a:t>Aufgabe 2			Monolog			Dauer: 2,5Min./Kandidat = 5Min. </a:t>
            </a:r>
          </a:p>
          <a:p>
            <a:pPr marL="419100" indent="-382588" eaLnBrk="1" hangingPunct="1">
              <a:buFont typeface="Wingdings 2" pitchFamily="18" charset="2"/>
              <a:buNone/>
            </a:pPr>
            <a:endParaRPr lang="el-GR" sz="1400" dirty="0" smtClean="0"/>
          </a:p>
          <a:p>
            <a:pPr marL="419100" indent="-382588" algn="just" eaLnBrk="1" hangingPunct="1">
              <a:lnSpc>
                <a:spcPct val="150000"/>
              </a:lnSpc>
              <a:buFont typeface="Wingdings 2" pitchFamily="18" charset="2"/>
              <a:buChar char=""/>
            </a:pPr>
            <a:r>
              <a:rPr lang="de-DE" sz="1400" b="1" dirty="0" smtClean="0"/>
              <a:t>Bei dieser Aufgabe soll der Kandidat sich zu zwei Bildern äußern, etwas beschreiben, charakterisieren oder kommentieren. Er soll zu jedem gezeigten Bild aus der blauen Gruppe ein passendes zweites Bild aus der rosa Gruppe finden und es auch beschreiben. Dem A2-Kandidaten wird ein drittes Bild, das unterschiedlich von den zwei ersten ist, gezeigt. Zu diesem Bild soll der Kandidat mindestens drei Fragen beantworten, indem er seine Ansichten / Meinungen in Bezug auf das Bild darstellt. </a:t>
            </a:r>
            <a:endParaRPr lang="el-GR" sz="1400" b="1" dirty="0" smtClean="0"/>
          </a:p>
          <a:p>
            <a:pPr marL="419100" indent="-382588" eaLnBrk="1" hangingPunct="1">
              <a:lnSpc>
                <a:spcPct val="150000"/>
              </a:lnSpc>
              <a:buFont typeface="Wingdings 2" pitchFamily="18" charset="2"/>
              <a:buNone/>
            </a:pPr>
            <a:endParaRPr lang="el-GR" sz="1400" b="1" dirty="0" smtClean="0"/>
          </a:p>
          <a:p>
            <a:pPr marL="419100" indent="-382588" algn="just" eaLnBrk="1" hangingPunct="1">
              <a:lnSpc>
                <a:spcPct val="150000"/>
              </a:lnSpc>
              <a:buFont typeface="Wingdings 2" pitchFamily="18" charset="2"/>
              <a:buChar char=""/>
            </a:pPr>
            <a:r>
              <a:rPr lang="de-DE" sz="1400" b="1" dirty="0" smtClean="0"/>
              <a:t>Vor Beginn der Aufgabe 2 wird in Absprache mit den Kandidaten festgelegt, wer Kandidat A und wer Kandidat B ist. Erst danach wird den Kandidaten die Seite der Broschüre mit den Bildern vorgelegt, die die Prüfer vorher festgelegt haben. Jedem Kandidaten wird angegeben, zu welchem Bild oder zu welchen Bildern er sich äußern soll. Die Prüfer stellen den Kandidaten sowohl Fragen des Niveaus A1 als auch des Niveaus A2, bis sie das Sprachniveau der Kandidaten einschätzen können. Für die A2-Kandidaten gilt: Sie müssen auf die zweite Gruppe von Fragen (A2) eingehen können.</a:t>
            </a:r>
            <a:endParaRPr lang="el-GR" sz="14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xfrm>
            <a:off x="457200" y="457200"/>
            <a:ext cx="8229600" cy="1143000"/>
          </a:xfrm>
        </p:spPr>
        <p:txBody>
          <a:bodyPr rtlCol="0">
            <a:normAutofit/>
          </a:bodyPr>
          <a:lstStyle/>
          <a:p>
            <a:pPr eaLnBrk="1" fontAlgn="auto" hangingPunct="1">
              <a:spcAft>
                <a:spcPts val="0"/>
              </a:spcAft>
              <a:defRPr/>
            </a:pPr>
            <a:r>
              <a:rPr lang="de-DE" sz="3200" b="1" smtClean="0">
                <a:effectLst>
                  <a:outerShdw blurRad="38100" dist="38100" dir="2700000" algn="tl">
                    <a:srgbClr val="C0C0C0"/>
                  </a:outerShdw>
                </a:effectLst>
                <a:cs typeface="Times New Roman" pitchFamily="18" charset="0"/>
              </a:rPr>
              <a:t>Übungstypologie IV</a:t>
            </a:r>
            <a:r>
              <a:rPr lang="de-DE" sz="3800" b="1" smtClean="0">
                <a:effectLst>
                  <a:outerShdw blurRad="38100" dist="38100" dir="2700000" algn="tl">
                    <a:srgbClr val="C0C0C0"/>
                  </a:outerShdw>
                </a:effectLst>
                <a:cs typeface="Times New Roman" pitchFamily="18" charset="0"/>
              </a:rPr>
              <a:t/>
            </a:r>
            <a:br>
              <a:rPr lang="de-DE" sz="3800" b="1" smtClean="0">
                <a:effectLst>
                  <a:outerShdw blurRad="38100" dist="38100" dir="2700000" algn="tl">
                    <a:srgbClr val="C0C0C0"/>
                  </a:outerShdw>
                </a:effectLst>
                <a:cs typeface="Times New Roman" pitchFamily="18" charset="0"/>
              </a:rPr>
            </a:br>
            <a:r>
              <a:rPr lang="de-DE" sz="2800" b="1" smtClean="0">
                <a:effectLst>
                  <a:outerShdw blurRad="38100" dist="38100" dir="2700000" algn="tl">
                    <a:srgbClr val="C0C0C0"/>
                  </a:outerShdw>
                </a:effectLst>
                <a:cs typeface="Times New Roman" pitchFamily="18" charset="0"/>
              </a:rPr>
              <a:t>Niveau</a:t>
            </a:r>
            <a:r>
              <a:rPr lang="de-DE" sz="3200" b="1" smtClean="0">
                <a:effectLst>
                  <a:outerShdw blurRad="38100" dist="38100" dir="2700000" algn="tl">
                    <a:srgbClr val="C0C0C0"/>
                  </a:outerShdw>
                </a:effectLst>
                <a:cs typeface="Times New Roman" pitchFamily="18" charset="0"/>
              </a:rPr>
              <a:t> </a:t>
            </a:r>
            <a:r>
              <a:rPr lang="de-DE" sz="2800" b="1" smtClean="0">
                <a:effectLst>
                  <a:outerShdw blurRad="38100" dist="38100" dir="2700000" algn="tl">
                    <a:srgbClr val="C0C0C0"/>
                  </a:outerShdw>
                </a:effectLst>
                <a:cs typeface="Times New Roman" pitchFamily="18" charset="0"/>
              </a:rPr>
              <a:t>A1/A2</a:t>
            </a:r>
            <a:endParaRPr lang="el-GR" sz="2800" b="1" smtClean="0">
              <a:effectLst>
                <a:outerShdw blurRad="38100" dist="38100" dir="2700000" algn="tl">
                  <a:srgbClr val="C0C0C0"/>
                </a:outerShdw>
              </a:effectLst>
              <a:cs typeface="Times New Roman" pitchFamily="18" charset="0"/>
            </a:endParaRPr>
          </a:p>
        </p:txBody>
      </p:sp>
      <p:sp>
        <p:nvSpPr>
          <p:cNvPr id="48131" name="Rectangle 3"/>
          <p:cNvSpPr>
            <a:spLocks noGrp="1"/>
          </p:cNvSpPr>
          <p:nvPr>
            <p:ph idx="1"/>
          </p:nvPr>
        </p:nvSpPr>
        <p:spPr>
          <a:xfrm>
            <a:off x="457200" y="1600200"/>
            <a:ext cx="8229600" cy="4876800"/>
          </a:xfrm>
        </p:spPr>
        <p:txBody>
          <a:bodyPr rtlCol="0">
            <a:normAutofit/>
          </a:bodyPr>
          <a:lstStyle/>
          <a:p>
            <a:pPr marL="7938" indent="-7938" eaLnBrk="1" fontAlgn="auto" hangingPunct="1">
              <a:spcAft>
                <a:spcPts val="0"/>
              </a:spcAft>
              <a:buFont typeface="Wingdings 2"/>
              <a:buNone/>
              <a:defRPr/>
            </a:pPr>
            <a:r>
              <a:rPr lang="de-DE" sz="1400" b="1" dirty="0" smtClean="0">
                <a:effectLst>
                  <a:outerShdw blurRad="38100" dist="38100" dir="2700000" algn="tl">
                    <a:srgbClr val="C0C0C0"/>
                  </a:outerShdw>
                </a:effectLst>
                <a:latin typeface="Arial Unicode MS" pitchFamily="34" charset="-128"/>
              </a:rPr>
              <a:t>3. Item: Simulation (Rollenspiel)</a:t>
            </a:r>
            <a:endParaRPr lang="de-DE" sz="1400" dirty="0" smtClean="0">
              <a:latin typeface="Arial Unicode MS" pitchFamily="34" charset="-128"/>
            </a:endParaRPr>
          </a:p>
          <a:p>
            <a:pPr marL="7938" indent="-7938" algn="ctr" eaLnBrk="1" fontAlgn="auto" hangingPunct="1">
              <a:lnSpc>
                <a:spcPct val="150000"/>
              </a:lnSpc>
              <a:spcAft>
                <a:spcPts val="0"/>
              </a:spcAft>
              <a:buFont typeface="Wingdings 2"/>
              <a:buNone/>
              <a:defRPr/>
            </a:pPr>
            <a:r>
              <a:rPr lang="el-GR" sz="1400" b="1" dirty="0" err="1" smtClean="0">
                <a:latin typeface="Arial Unicode MS" pitchFamily="34" charset="-128"/>
              </a:rPr>
              <a:t>Haustier</a:t>
            </a:r>
            <a:r>
              <a:rPr lang="el-GR" sz="1400" b="1" dirty="0" smtClean="0">
                <a:latin typeface="Arial Unicode MS" pitchFamily="34" charset="-128"/>
              </a:rPr>
              <a:t> </a:t>
            </a:r>
            <a:r>
              <a:rPr lang="el-GR" sz="1400" b="1" dirty="0" err="1" smtClean="0">
                <a:latin typeface="Arial Unicode MS" pitchFamily="34" charset="-128"/>
              </a:rPr>
              <a:t>in</a:t>
            </a:r>
            <a:r>
              <a:rPr lang="el-GR" sz="1400" b="1" dirty="0" smtClean="0">
                <a:latin typeface="Arial Unicode MS" pitchFamily="34" charset="-128"/>
              </a:rPr>
              <a:t> </a:t>
            </a:r>
            <a:r>
              <a:rPr lang="el-GR" sz="1400" b="1" dirty="0" err="1" smtClean="0">
                <a:latin typeface="Arial Unicode MS" pitchFamily="34" charset="-128"/>
              </a:rPr>
              <a:t>einer</a:t>
            </a:r>
            <a:r>
              <a:rPr lang="el-GR" sz="1400" b="1" dirty="0" smtClean="0">
                <a:latin typeface="Arial Unicode MS" pitchFamily="34" charset="-128"/>
              </a:rPr>
              <a:t> </a:t>
            </a:r>
            <a:r>
              <a:rPr lang="el-GR" sz="1400" b="1" dirty="0" err="1" smtClean="0">
                <a:latin typeface="Arial Unicode MS" pitchFamily="34" charset="-128"/>
              </a:rPr>
              <a:t>kleinen</a:t>
            </a:r>
            <a:r>
              <a:rPr lang="el-GR" sz="1400" b="1" dirty="0" smtClean="0">
                <a:latin typeface="Arial Unicode MS" pitchFamily="34" charset="-128"/>
              </a:rPr>
              <a:t> </a:t>
            </a:r>
            <a:r>
              <a:rPr lang="el-GR" sz="1400" b="1" dirty="0" err="1" smtClean="0">
                <a:latin typeface="Arial Unicode MS" pitchFamily="34" charset="-128"/>
              </a:rPr>
              <a:t>Wohnung</a:t>
            </a:r>
            <a:endParaRPr lang="el-GR" sz="1400" b="1" dirty="0" smtClean="0">
              <a:latin typeface="Arial Unicode MS" pitchFamily="34" charset="-128"/>
            </a:endParaRPr>
          </a:p>
          <a:p>
            <a:pPr marL="7938" indent="-7938" eaLnBrk="1" fontAlgn="auto" hangingPunct="1">
              <a:lnSpc>
                <a:spcPct val="150000"/>
              </a:lnSpc>
              <a:spcAft>
                <a:spcPts val="0"/>
              </a:spcAft>
              <a:buFont typeface="Wingdings 2"/>
              <a:buNone/>
              <a:defRPr/>
            </a:pPr>
            <a:r>
              <a:rPr lang="el-GR" sz="1400" dirty="0" err="1" smtClean="0">
                <a:latin typeface="Arial Unicode MS" pitchFamily="34" charset="-128"/>
              </a:rPr>
              <a:t>Wir</a:t>
            </a:r>
            <a:r>
              <a:rPr lang="el-GR" sz="1400" dirty="0" smtClean="0">
                <a:latin typeface="Arial Unicode MS" pitchFamily="34" charset="-128"/>
              </a:rPr>
              <a:t> </a:t>
            </a:r>
            <a:r>
              <a:rPr lang="el-GR" sz="1400" dirty="0" err="1" smtClean="0">
                <a:latin typeface="Arial Unicode MS" pitchFamily="34" charset="-128"/>
              </a:rPr>
              <a:t>machen</a:t>
            </a:r>
            <a:r>
              <a:rPr lang="el-GR" sz="1400" dirty="0" smtClean="0">
                <a:latin typeface="Arial Unicode MS" pitchFamily="34" charset="-128"/>
              </a:rPr>
              <a:t> </a:t>
            </a:r>
            <a:r>
              <a:rPr lang="el-GR" sz="1400" dirty="0" err="1" smtClean="0">
                <a:latin typeface="Arial Unicode MS" pitchFamily="34" charset="-128"/>
              </a:rPr>
              <a:t>nun</a:t>
            </a:r>
            <a:r>
              <a:rPr lang="el-GR" sz="1400" dirty="0" smtClean="0">
                <a:latin typeface="Arial Unicode MS" pitchFamily="34" charset="-128"/>
              </a:rPr>
              <a:t> </a:t>
            </a:r>
            <a:r>
              <a:rPr lang="el-GR" sz="1400" dirty="0" err="1" smtClean="0">
                <a:latin typeface="Arial Unicode MS" pitchFamily="34" charset="-128"/>
              </a:rPr>
              <a:t>ein</a:t>
            </a:r>
            <a:r>
              <a:rPr lang="el-GR" sz="1400" dirty="0" smtClean="0">
                <a:latin typeface="Arial Unicode MS" pitchFamily="34" charset="-128"/>
              </a:rPr>
              <a:t> </a:t>
            </a:r>
            <a:r>
              <a:rPr lang="el-GR" sz="1400" dirty="0" err="1" smtClean="0">
                <a:latin typeface="Arial Unicode MS" pitchFamily="34" charset="-128"/>
              </a:rPr>
              <a:t>Rollenspiel</a:t>
            </a:r>
            <a:r>
              <a:rPr lang="el-GR" sz="1400" dirty="0" smtClean="0">
                <a:latin typeface="Arial Unicode MS" pitchFamily="34" charset="-128"/>
              </a:rPr>
              <a:t>. </a:t>
            </a:r>
            <a:r>
              <a:rPr lang="el-GR" sz="1400" dirty="0" err="1" smtClean="0">
                <a:latin typeface="Arial Unicode MS" pitchFamily="34" charset="-128"/>
              </a:rPr>
              <a:t>Ich</a:t>
            </a:r>
            <a:r>
              <a:rPr lang="el-GR" sz="1400" dirty="0" smtClean="0">
                <a:latin typeface="Arial Unicode MS" pitchFamily="34" charset="-128"/>
              </a:rPr>
              <a:t> </a:t>
            </a:r>
            <a:r>
              <a:rPr lang="el-GR" sz="1400" dirty="0" err="1" smtClean="0">
                <a:latin typeface="Arial Unicode MS" pitchFamily="34" charset="-128"/>
              </a:rPr>
              <a:t>bin</a:t>
            </a:r>
            <a:r>
              <a:rPr lang="el-GR" sz="1400" dirty="0" smtClean="0">
                <a:latin typeface="Arial Unicode MS" pitchFamily="34" charset="-128"/>
              </a:rPr>
              <a:t> </a:t>
            </a:r>
            <a:r>
              <a:rPr lang="el-GR" sz="1400" dirty="0" err="1" smtClean="0">
                <a:latin typeface="Arial Unicode MS" pitchFamily="34" charset="-128"/>
              </a:rPr>
              <a:t>dein</a:t>
            </a:r>
            <a:r>
              <a:rPr lang="el-GR" sz="1400" dirty="0" smtClean="0">
                <a:latin typeface="Arial Unicode MS" pitchFamily="34" charset="-128"/>
              </a:rPr>
              <a:t> </a:t>
            </a:r>
            <a:r>
              <a:rPr lang="el-GR" sz="1400" dirty="0" err="1" smtClean="0">
                <a:latin typeface="Arial Unicode MS" pitchFamily="34" charset="-128"/>
              </a:rPr>
              <a:t>Vater</a:t>
            </a:r>
            <a:r>
              <a:rPr lang="el-GR" sz="1400" dirty="0" smtClean="0">
                <a:latin typeface="Arial Unicode MS" pitchFamily="34" charset="-128"/>
              </a:rPr>
              <a:t> / </a:t>
            </a:r>
            <a:r>
              <a:rPr lang="el-GR" sz="1400" dirty="0" err="1" smtClean="0">
                <a:latin typeface="Arial Unicode MS" pitchFamily="34" charset="-128"/>
              </a:rPr>
              <a:t>deine</a:t>
            </a:r>
            <a:r>
              <a:rPr lang="el-GR" sz="1400" dirty="0" smtClean="0">
                <a:latin typeface="Arial Unicode MS" pitchFamily="34" charset="-128"/>
              </a:rPr>
              <a:t> </a:t>
            </a:r>
            <a:r>
              <a:rPr lang="el-GR" sz="1400" dirty="0" err="1" smtClean="0">
                <a:latin typeface="Arial Unicode MS" pitchFamily="34" charset="-128"/>
              </a:rPr>
              <a:t>Mutter</a:t>
            </a:r>
            <a:r>
              <a:rPr lang="el-GR" sz="1400" dirty="0" smtClean="0">
                <a:latin typeface="Arial Unicode MS" pitchFamily="34" charset="-128"/>
              </a:rPr>
              <a:t> </a:t>
            </a:r>
            <a:r>
              <a:rPr lang="el-GR" sz="1400" dirty="0" err="1" smtClean="0">
                <a:latin typeface="Arial Unicode MS" pitchFamily="34" charset="-128"/>
              </a:rPr>
              <a:t>und</a:t>
            </a:r>
            <a:r>
              <a:rPr lang="el-GR" sz="1400" dirty="0" smtClean="0">
                <a:latin typeface="Arial Unicode MS" pitchFamily="34" charset="-128"/>
              </a:rPr>
              <a:t> </a:t>
            </a:r>
            <a:r>
              <a:rPr lang="el-GR" sz="1400" dirty="0" err="1" smtClean="0">
                <a:latin typeface="Arial Unicode MS" pitchFamily="34" charset="-128"/>
              </a:rPr>
              <a:t>wir</a:t>
            </a:r>
            <a:r>
              <a:rPr lang="el-GR" sz="1400" dirty="0" smtClean="0">
                <a:latin typeface="Arial Unicode MS" pitchFamily="34" charset="-128"/>
              </a:rPr>
              <a:t> </a:t>
            </a:r>
            <a:r>
              <a:rPr lang="el-GR" sz="1400" dirty="0" err="1" smtClean="0">
                <a:latin typeface="Arial Unicode MS" pitchFamily="34" charset="-128"/>
              </a:rPr>
              <a:t>wollen</a:t>
            </a:r>
            <a:r>
              <a:rPr lang="el-GR" sz="1400" dirty="0" smtClean="0">
                <a:latin typeface="Arial Unicode MS" pitchFamily="34" charset="-128"/>
              </a:rPr>
              <a:t> </a:t>
            </a:r>
            <a:r>
              <a:rPr lang="el-GR" sz="1400" dirty="0" err="1" smtClean="0">
                <a:latin typeface="Arial Unicode MS" pitchFamily="34" charset="-128"/>
              </a:rPr>
              <a:t>ein</a:t>
            </a:r>
            <a:r>
              <a:rPr lang="de-DE" sz="1400" dirty="0" smtClean="0">
                <a:latin typeface="Arial Unicode MS" pitchFamily="34" charset="-128"/>
              </a:rPr>
              <a:t> </a:t>
            </a:r>
            <a:r>
              <a:rPr lang="el-GR" sz="1400" dirty="0" err="1" smtClean="0">
                <a:latin typeface="Arial Unicode MS" pitchFamily="34" charset="-128"/>
              </a:rPr>
              <a:t>Haustier</a:t>
            </a:r>
            <a:r>
              <a:rPr lang="el-GR" sz="1400" dirty="0" smtClean="0">
                <a:latin typeface="Arial Unicode MS" pitchFamily="34" charset="-128"/>
              </a:rPr>
              <a:t> </a:t>
            </a:r>
            <a:r>
              <a:rPr lang="el-GR" sz="1400" dirty="0" err="1" smtClean="0">
                <a:latin typeface="Arial Unicode MS" pitchFamily="34" charset="-128"/>
              </a:rPr>
              <a:t>haben</a:t>
            </a:r>
            <a:r>
              <a:rPr lang="el-GR" sz="1400" dirty="0" smtClean="0">
                <a:latin typeface="Arial Unicode MS" pitchFamily="34" charset="-128"/>
              </a:rPr>
              <a:t>, </a:t>
            </a:r>
            <a:r>
              <a:rPr lang="el-GR" sz="1400" dirty="0" err="1" smtClean="0">
                <a:latin typeface="Arial Unicode MS" pitchFamily="34" charset="-128"/>
              </a:rPr>
              <a:t>aber</a:t>
            </a:r>
            <a:r>
              <a:rPr lang="el-GR" sz="1400" dirty="0" smtClean="0">
                <a:latin typeface="Arial Unicode MS" pitchFamily="34" charset="-128"/>
              </a:rPr>
              <a:t> </a:t>
            </a:r>
            <a:r>
              <a:rPr lang="el-GR" sz="1400" dirty="0" err="1" smtClean="0">
                <a:latin typeface="Arial Unicode MS" pitchFamily="34" charset="-128"/>
              </a:rPr>
              <a:t>unsere</a:t>
            </a:r>
            <a:r>
              <a:rPr lang="el-GR" sz="1400" dirty="0" smtClean="0">
                <a:latin typeface="Arial Unicode MS" pitchFamily="34" charset="-128"/>
              </a:rPr>
              <a:t> </a:t>
            </a:r>
            <a:r>
              <a:rPr lang="el-GR" sz="1400" dirty="0" err="1" smtClean="0">
                <a:latin typeface="Arial Unicode MS" pitchFamily="34" charset="-128"/>
              </a:rPr>
              <a:t>Wohnung</a:t>
            </a:r>
            <a:r>
              <a:rPr lang="el-GR" sz="1400" dirty="0" smtClean="0">
                <a:latin typeface="Arial Unicode MS" pitchFamily="34" charset="-128"/>
              </a:rPr>
              <a:t> </a:t>
            </a:r>
            <a:r>
              <a:rPr lang="el-GR" sz="1400" dirty="0" err="1" smtClean="0">
                <a:latin typeface="Arial Unicode MS" pitchFamily="34" charset="-128"/>
              </a:rPr>
              <a:t>ist</a:t>
            </a:r>
            <a:r>
              <a:rPr lang="el-GR" sz="1400" dirty="0" smtClean="0">
                <a:latin typeface="Arial Unicode MS" pitchFamily="34" charset="-128"/>
              </a:rPr>
              <a:t> </a:t>
            </a:r>
            <a:r>
              <a:rPr lang="el-GR" sz="1400" dirty="0" err="1" smtClean="0">
                <a:latin typeface="Arial Unicode MS" pitchFamily="34" charset="-128"/>
              </a:rPr>
              <a:t>klein</a:t>
            </a:r>
            <a:r>
              <a:rPr lang="el-GR" sz="1400" dirty="0" smtClean="0">
                <a:latin typeface="Arial Unicode MS" pitchFamily="34" charset="-128"/>
              </a:rPr>
              <a:t>.</a:t>
            </a:r>
          </a:p>
          <a:p>
            <a:pPr marL="7938" indent="-7938" eaLnBrk="1" fontAlgn="auto" hangingPunct="1">
              <a:lnSpc>
                <a:spcPct val="150000"/>
              </a:lnSpc>
              <a:spcAft>
                <a:spcPts val="0"/>
              </a:spcAft>
              <a:buFont typeface="Wingdings 2"/>
              <a:buNone/>
              <a:defRPr/>
            </a:pPr>
            <a:r>
              <a:rPr lang="el-GR" sz="1400" b="1" dirty="0" err="1" smtClean="0">
                <a:effectLst>
                  <a:outerShdw blurRad="38100" dist="38100" dir="2700000" algn="tl">
                    <a:srgbClr val="C0C0C0"/>
                  </a:outerShdw>
                </a:effectLst>
                <a:latin typeface="Arial Unicode MS" pitchFamily="34" charset="-128"/>
              </a:rPr>
              <a:t>Fragen</a:t>
            </a:r>
            <a:r>
              <a:rPr lang="el-GR" sz="1400" b="1" dirty="0" smtClean="0">
                <a:effectLst>
                  <a:outerShdw blurRad="38100" dist="38100" dir="2700000" algn="tl">
                    <a:srgbClr val="C0C0C0"/>
                  </a:outerShdw>
                </a:effectLst>
                <a:latin typeface="Arial Unicode MS" pitchFamily="34" charset="-128"/>
              </a:rPr>
              <a:t> </a:t>
            </a:r>
            <a:r>
              <a:rPr lang="el-GR" sz="1400" b="1" dirty="0" err="1" smtClean="0">
                <a:effectLst>
                  <a:outerShdw blurRad="38100" dist="38100" dir="2700000" algn="tl">
                    <a:srgbClr val="C0C0C0"/>
                  </a:outerShdw>
                </a:effectLst>
                <a:latin typeface="Arial Unicode MS" pitchFamily="34" charset="-128"/>
              </a:rPr>
              <a:t>für</a:t>
            </a:r>
            <a:r>
              <a:rPr lang="el-GR" sz="1400" b="1" dirty="0" smtClean="0">
                <a:effectLst>
                  <a:outerShdw blurRad="38100" dist="38100" dir="2700000" algn="tl">
                    <a:srgbClr val="C0C0C0"/>
                  </a:outerShdw>
                </a:effectLst>
                <a:latin typeface="Arial Unicode MS" pitchFamily="34" charset="-128"/>
              </a:rPr>
              <a:t> A1-Kandidaten</a:t>
            </a:r>
          </a:p>
          <a:p>
            <a:pPr marL="7938" indent="-7938" eaLnBrk="1" fontAlgn="auto" hangingPunct="1">
              <a:lnSpc>
                <a:spcPct val="150000"/>
              </a:lnSpc>
              <a:spcAft>
                <a:spcPts val="0"/>
              </a:spcAft>
              <a:buFont typeface="Wingdings 2"/>
              <a:buNone/>
              <a:defRPr/>
            </a:pPr>
            <a:r>
              <a:rPr lang="el-GR" sz="1400" dirty="0" smtClean="0">
                <a:latin typeface="Arial Unicode MS" pitchFamily="34" charset="-128"/>
              </a:rPr>
              <a:t>1. </a:t>
            </a:r>
            <a:r>
              <a:rPr lang="el-GR" sz="1400" dirty="0" err="1" smtClean="0">
                <a:latin typeface="Arial Unicode MS" pitchFamily="34" charset="-128"/>
              </a:rPr>
              <a:t>Welches</a:t>
            </a:r>
            <a:r>
              <a:rPr lang="el-GR" sz="1400" dirty="0" smtClean="0">
                <a:latin typeface="Arial Unicode MS" pitchFamily="34" charset="-128"/>
              </a:rPr>
              <a:t> </a:t>
            </a:r>
            <a:r>
              <a:rPr lang="el-GR" sz="1400" dirty="0" err="1" smtClean="0">
                <a:latin typeface="Arial Unicode MS" pitchFamily="34" charset="-128"/>
              </a:rPr>
              <a:t>Haustier</a:t>
            </a:r>
            <a:r>
              <a:rPr lang="el-GR" sz="1400" dirty="0" smtClean="0">
                <a:latin typeface="Arial Unicode MS" pitchFamily="34" charset="-128"/>
              </a:rPr>
              <a:t> </a:t>
            </a:r>
            <a:r>
              <a:rPr lang="el-GR" sz="1400" dirty="0" err="1" smtClean="0">
                <a:latin typeface="Arial Unicode MS" pitchFamily="34" charset="-128"/>
              </a:rPr>
              <a:t>magst</a:t>
            </a:r>
            <a:r>
              <a:rPr lang="el-GR" sz="1400" dirty="0" smtClean="0">
                <a:latin typeface="Arial Unicode MS" pitchFamily="34" charset="-128"/>
              </a:rPr>
              <a:t> </a:t>
            </a:r>
            <a:r>
              <a:rPr lang="el-GR" sz="1400" dirty="0" err="1" smtClean="0">
                <a:latin typeface="Arial Unicode MS" pitchFamily="34" charset="-128"/>
              </a:rPr>
              <a:t>du</a:t>
            </a:r>
            <a:r>
              <a:rPr lang="el-GR" sz="1400" dirty="0" smtClean="0">
                <a:latin typeface="Arial Unicode MS" pitchFamily="34" charset="-128"/>
              </a:rPr>
              <a:t>?</a:t>
            </a:r>
          </a:p>
          <a:p>
            <a:pPr marL="7938" indent="-7938" eaLnBrk="1" fontAlgn="auto" hangingPunct="1">
              <a:lnSpc>
                <a:spcPct val="150000"/>
              </a:lnSpc>
              <a:spcAft>
                <a:spcPts val="0"/>
              </a:spcAft>
              <a:buFont typeface="Wingdings 2"/>
              <a:buNone/>
              <a:defRPr/>
            </a:pPr>
            <a:r>
              <a:rPr lang="el-GR" sz="1400" dirty="0" smtClean="0">
                <a:latin typeface="Arial Unicode MS" pitchFamily="34" charset="-128"/>
              </a:rPr>
              <a:t>2. </a:t>
            </a:r>
            <a:r>
              <a:rPr lang="el-GR" sz="1400" dirty="0" err="1" smtClean="0">
                <a:latin typeface="Arial Unicode MS" pitchFamily="34" charset="-128"/>
              </a:rPr>
              <a:t>Wie</a:t>
            </a:r>
            <a:r>
              <a:rPr lang="el-GR" sz="1400" dirty="0" smtClean="0">
                <a:latin typeface="Arial Unicode MS" pitchFamily="34" charset="-128"/>
              </a:rPr>
              <a:t> </a:t>
            </a:r>
            <a:r>
              <a:rPr lang="el-GR" sz="1400" dirty="0" err="1" smtClean="0">
                <a:latin typeface="Arial Unicode MS" pitchFamily="34" charset="-128"/>
              </a:rPr>
              <a:t>viel</a:t>
            </a:r>
            <a:r>
              <a:rPr lang="el-GR" sz="1400" dirty="0" smtClean="0">
                <a:latin typeface="Arial Unicode MS" pitchFamily="34" charset="-128"/>
              </a:rPr>
              <a:t> </a:t>
            </a:r>
            <a:r>
              <a:rPr lang="el-GR" sz="1400" dirty="0" err="1" smtClean="0">
                <a:latin typeface="Arial Unicode MS" pitchFamily="34" charset="-128"/>
              </a:rPr>
              <a:t>kostet</a:t>
            </a:r>
            <a:r>
              <a:rPr lang="el-GR" sz="1400" dirty="0" smtClean="0">
                <a:latin typeface="Arial Unicode MS" pitchFamily="34" charset="-128"/>
              </a:rPr>
              <a:t> </a:t>
            </a:r>
            <a:r>
              <a:rPr lang="el-GR" sz="1400" dirty="0" err="1" smtClean="0">
                <a:latin typeface="Arial Unicode MS" pitchFamily="34" charset="-128"/>
              </a:rPr>
              <a:t>das</a:t>
            </a:r>
            <a:r>
              <a:rPr lang="el-GR" sz="1400" dirty="0" smtClean="0">
                <a:latin typeface="Arial Unicode MS" pitchFamily="34" charset="-128"/>
              </a:rPr>
              <a:t> </a:t>
            </a:r>
            <a:r>
              <a:rPr lang="el-GR" sz="1400" dirty="0" err="1" smtClean="0">
                <a:latin typeface="Arial Unicode MS" pitchFamily="34" charset="-128"/>
              </a:rPr>
              <a:t>Haustier</a:t>
            </a:r>
            <a:r>
              <a:rPr lang="el-GR" sz="1400" dirty="0" smtClean="0">
                <a:latin typeface="Arial Unicode MS" pitchFamily="34" charset="-128"/>
              </a:rPr>
              <a:t>?</a:t>
            </a:r>
          </a:p>
          <a:p>
            <a:pPr marL="7938" indent="-7938" eaLnBrk="1" fontAlgn="auto" hangingPunct="1">
              <a:lnSpc>
                <a:spcPct val="150000"/>
              </a:lnSpc>
              <a:spcAft>
                <a:spcPts val="0"/>
              </a:spcAft>
              <a:buFont typeface="Wingdings 2"/>
              <a:buNone/>
              <a:defRPr/>
            </a:pPr>
            <a:r>
              <a:rPr lang="el-GR" sz="1400" dirty="0" smtClean="0">
                <a:latin typeface="Arial Unicode MS" pitchFamily="34" charset="-128"/>
              </a:rPr>
              <a:t>3. </a:t>
            </a:r>
            <a:r>
              <a:rPr lang="el-GR" sz="1400" dirty="0" err="1" smtClean="0">
                <a:latin typeface="Arial Unicode MS" pitchFamily="34" charset="-128"/>
              </a:rPr>
              <a:t>Wie</a:t>
            </a:r>
            <a:r>
              <a:rPr lang="el-GR" sz="1400" dirty="0" smtClean="0">
                <a:latin typeface="Arial Unicode MS" pitchFamily="34" charset="-128"/>
              </a:rPr>
              <a:t> </a:t>
            </a:r>
            <a:r>
              <a:rPr lang="el-GR" sz="1400" dirty="0" err="1" smtClean="0">
                <a:latin typeface="Arial Unicode MS" pitchFamily="34" charset="-128"/>
              </a:rPr>
              <a:t>viel</a:t>
            </a:r>
            <a:r>
              <a:rPr lang="el-GR" sz="1400" dirty="0" smtClean="0">
                <a:latin typeface="Arial Unicode MS" pitchFamily="34" charset="-128"/>
              </a:rPr>
              <a:t> </a:t>
            </a:r>
            <a:r>
              <a:rPr lang="el-GR" sz="1400" dirty="0" err="1" smtClean="0">
                <a:latin typeface="Arial Unicode MS" pitchFamily="34" charset="-128"/>
              </a:rPr>
              <a:t>Zeit</a:t>
            </a:r>
            <a:r>
              <a:rPr lang="el-GR" sz="1400" dirty="0" smtClean="0">
                <a:latin typeface="Arial Unicode MS" pitchFamily="34" charset="-128"/>
              </a:rPr>
              <a:t> </a:t>
            </a:r>
            <a:r>
              <a:rPr lang="el-GR" sz="1400" dirty="0" err="1" smtClean="0">
                <a:latin typeface="Arial Unicode MS" pitchFamily="34" charset="-128"/>
              </a:rPr>
              <a:t>hast</a:t>
            </a:r>
            <a:r>
              <a:rPr lang="el-GR" sz="1400" dirty="0" smtClean="0">
                <a:latin typeface="Arial Unicode MS" pitchFamily="34" charset="-128"/>
              </a:rPr>
              <a:t> </a:t>
            </a:r>
            <a:r>
              <a:rPr lang="el-GR" sz="1400" dirty="0" err="1" smtClean="0">
                <a:latin typeface="Arial Unicode MS" pitchFamily="34" charset="-128"/>
              </a:rPr>
              <a:t>du</a:t>
            </a:r>
            <a:r>
              <a:rPr lang="el-GR" sz="1400" dirty="0" smtClean="0">
                <a:latin typeface="Arial Unicode MS" pitchFamily="34" charset="-128"/>
              </a:rPr>
              <a:t> </a:t>
            </a:r>
            <a:r>
              <a:rPr lang="el-GR" sz="1400" dirty="0" err="1" smtClean="0">
                <a:latin typeface="Arial Unicode MS" pitchFamily="34" charset="-128"/>
              </a:rPr>
              <a:t>für</a:t>
            </a:r>
            <a:r>
              <a:rPr lang="el-GR" sz="1400" dirty="0" smtClean="0">
                <a:latin typeface="Arial Unicode MS" pitchFamily="34" charset="-128"/>
              </a:rPr>
              <a:t> </a:t>
            </a:r>
            <a:r>
              <a:rPr lang="el-GR" sz="1400" dirty="0" err="1" smtClean="0">
                <a:latin typeface="Arial Unicode MS" pitchFamily="34" charset="-128"/>
              </a:rPr>
              <a:t>das</a:t>
            </a:r>
            <a:r>
              <a:rPr lang="el-GR" sz="1400" dirty="0" smtClean="0">
                <a:latin typeface="Arial Unicode MS" pitchFamily="34" charset="-128"/>
              </a:rPr>
              <a:t> </a:t>
            </a:r>
            <a:r>
              <a:rPr lang="el-GR" sz="1400" dirty="0" err="1" smtClean="0">
                <a:latin typeface="Arial Unicode MS" pitchFamily="34" charset="-128"/>
              </a:rPr>
              <a:t>Haustier</a:t>
            </a:r>
            <a:r>
              <a:rPr lang="el-GR" sz="1400" dirty="0" smtClean="0">
                <a:latin typeface="Arial Unicode MS" pitchFamily="34" charset="-128"/>
              </a:rPr>
              <a:t>?</a:t>
            </a:r>
          </a:p>
          <a:p>
            <a:pPr marL="7938" indent="-7938" eaLnBrk="1" fontAlgn="auto" hangingPunct="1">
              <a:lnSpc>
                <a:spcPct val="150000"/>
              </a:lnSpc>
              <a:spcAft>
                <a:spcPts val="0"/>
              </a:spcAft>
              <a:buFont typeface="Wingdings 2"/>
              <a:buNone/>
              <a:defRPr/>
            </a:pPr>
            <a:r>
              <a:rPr lang="el-GR" sz="1400" b="1" dirty="0" err="1" smtClean="0">
                <a:effectLst>
                  <a:outerShdw blurRad="38100" dist="38100" dir="2700000" algn="tl">
                    <a:srgbClr val="C0C0C0"/>
                  </a:outerShdw>
                </a:effectLst>
                <a:latin typeface="Arial Unicode MS" pitchFamily="34" charset="-128"/>
              </a:rPr>
              <a:t>Fragen</a:t>
            </a:r>
            <a:r>
              <a:rPr lang="el-GR" sz="1400" b="1" dirty="0" smtClean="0">
                <a:effectLst>
                  <a:outerShdw blurRad="38100" dist="38100" dir="2700000" algn="tl">
                    <a:srgbClr val="C0C0C0"/>
                  </a:outerShdw>
                </a:effectLst>
                <a:latin typeface="Arial Unicode MS" pitchFamily="34" charset="-128"/>
              </a:rPr>
              <a:t> </a:t>
            </a:r>
            <a:r>
              <a:rPr lang="el-GR" sz="1400" b="1" dirty="0" err="1" smtClean="0">
                <a:effectLst>
                  <a:outerShdw blurRad="38100" dist="38100" dir="2700000" algn="tl">
                    <a:srgbClr val="C0C0C0"/>
                  </a:outerShdw>
                </a:effectLst>
                <a:latin typeface="Arial Unicode MS" pitchFamily="34" charset="-128"/>
              </a:rPr>
              <a:t>für</a:t>
            </a:r>
            <a:r>
              <a:rPr lang="el-GR" sz="1400" b="1" dirty="0" smtClean="0">
                <a:effectLst>
                  <a:outerShdw blurRad="38100" dist="38100" dir="2700000" algn="tl">
                    <a:srgbClr val="C0C0C0"/>
                  </a:outerShdw>
                </a:effectLst>
                <a:latin typeface="Arial Unicode MS" pitchFamily="34" charset="-128"/>
              </a:rPr>
              <a:t> A2-Kandidaten</a:t>
            </a:r>
          </a:p>
          <a:p>
            <a:pPr marL="7938" indent="-7938" eaLnBrk="1" fontAlgn="auto" hangingPunct="1">
              <a:lnSpc>
                <a:spcPct val="150000"/>
              </a:lnSpc>
              <a:spcAft>
                <a:spcPts val="0"/>
              </a:spcAft>
              <a:buFont typeface="Wingdings 2"/>
              <a:buNone/>
              <a:defRPr/>
            </a:pPr>
            <a:r>
              <a:rPr lang="el-GR" sz="1400" dirty="0" smtClean="0">
                <a:latin typeface="Arial Unicode MS" pitchFamily="34" charset="-128"/>
              </a:rPr>
              <a:t>1. </a:t>
            </a:r>
            <a:r>
              <a:rPr lang="el-GR" sz="1400" dirty="0" err="1" smtClean="0">
                <a:latin typeface="Arial Unicode MS" pitchFamily="34" charset="-128"/>
              </a:rPr>
              <a:t>Was</a:t>
            </a:r>
            <a:r>
              <a:rPr lang="el-GR" sz="1400" dirty="0" smtClean="0">
                <a:latin typeface="Arial Unicode MS" pitchFamily="34" charset="-128"/>
              </a:rPr>
              <a:t> </a:t>
            </a:r>
            <a:r>
              <a:rPr lang="el-GR" sz="1400" dirty="0" err="1" smtClean="0">
                <a:latin typeface="Arial Unicode MS" pitchFamily="34" charset="-128"/>
              </a:rPr>
              <a:t>willst</a:t>
            </a:r>
            <a:r>
              <a:rPr lang="el-GR" sz="1400" dirty="0" smtClean="0">
                <a:latin typeface="Arial Unicode MS" pitchFamily="34" charset="-128"/>
              </a:rPr>
              <a:t> </a:t>
            </a:r>
            <a:r>
              <a:rPr lang="el-GR" sz="1400" dirty="0" err="1" smtClean="0">
                <a:latin typeface="Arial Unicode MS" pitchFamily="34" charset="-128"/>
              </a:rPr>
              <a:t>du</a:t>
            </a:r>
            <a:r>
              <a:rPr lang="el-GR" sz="1400" dirty="0" smtClean="0">
                <a:latin typeface="Arial Unicode MS" pitchFamily="34" charset="-128"/>
              </a:rPr>
              <a:t> </a:t>
            </a:r>
            <a:r>
              <a:rPr lang="el-GR" sz="1400" dirty="0" err="1" smtClean="0">
                <a:latin typeface="Arial Unicode MS" pitchFamily="34" charset="-128"/>
              </a:rPr>
              <a:t>mit</a:t>
            </a:r>
            <a:r>
              <a:rPr lang="el-GR" sz="1400" dirty="0" smtClean="0">
                <a:latin typeface="Arial Unicode MS" pitchFamily="34" charset="-128"/>
              </a:rPr>
              <a:t> </a:t>
            </a:r>
            <a:r>
              <a:rPr lang="el-GR" sz="1400" dirty="0" err="1" smtClean="0">
                <a:latin typeface="Arial Unicode MS" pitchFamily="34" charset="-128"/>
              </a:rPr>
              <a:t>dem</a:t>
            </a:r>
            <a:r>
              <a:rPr lang="el-GR" sz="1400" dirty="0" smtClean="0">
                <a:latin typeface="Arial Unicode MS" pitchFamily="34" charset="-128"/>
              </a:rPr>
              <a:t> </a:t>
            </a:r>
            <a:r>
              <a:rPr lang="el-GR" sz="1400" dirty="0" err="1" smtClean="0">
                <a:latin typeface="Arial Unicode MS" pitchFamily="34" charset="-128"/>
              </a:rPr>
              <a:t>Tier</a:t>
            </a:r>
            <a:r>
              <a:rPr lang="el-GR" sz="1400" dirty="0" smtClean="0">
                <a:latin typeface="Arial Unicode MS" pitchFamily="34" charset="-128"/>
              </a:rPr>
              <a:t> </a:t>
            </a:r>
            <a:r>
              <a:rPr lang="el-GR" sz="1400" dirty="0" err="1" smtClean="0">
                <a:latin typeface="Arial Unicode MS" pitchFamily="34" charset="-128"/>
              </a:rPr>
              <a:t>machen</a:t>
            </a:r>
            <a:r>
              <a:rPr lang="el-GR" sz="1400" dirty="0" smtClean="0">
                <a:latin typeface="Arial Unicode MS" pitchFamily="34" charset="-128"/>
              </a:rPr>
              <a:t>?</a:t>
            </a:r>
          </a:p>
          <a:p>
            <a:pPr marL="7938" indent="-7938" eaLnBrk="1" fontAlgn="auto" hangingPunct="1">
              <a:lnSpc>
                <a:spcPct val="150000"/>
              </a:lnSpc>
              <a:spcAft>
                <a:spcPts val="0"/>
              </a:spcAft>
              <a:buFont typeface="Wingdings 2"/>
              <a:buNone/>
              <a:defRPr/>
            </a:pPr>
            <a:r>
              <a:rPr lang="el-GR" sz="1400" dirty="0" smtClean="0">
                <a:latin typeface="Arial Unicode MS" pitchFamily="34" charset="-128"/>
              </a:rPr>
              <a:t>2. </a:t>
            </a:r>
            <a:r>
              <a:rPr lang="el-GR" sz="1400" dirty="0" err="1" smtClean="0">
                <a:latin typeface="Arial Unicode MS" pitchFamily="34" charset="-128"/>
              </a:rPr>
              <a:t>Was</a:t>
            </a:r>
            <a:r>
              <a:rPr lang="el-GR" sz="1400" dirty="0" smtClean="0">
                <a:latin typeface="Arial Unicode MS" pitchFamily="34" charset="-128"/>
              </a:rPr>
              <a:t> </a:t>
            </a:r>
            <a:r>
              <a:rPr lang="el-GR" sz="1400" dirty="0" err="1" smtClean="0">
                <a:latin typeface="Arial Unicode MS" pitchFamily="34" charset="-128"/>
              </a:rPr>
              <a:t>ist</a:t>
            </a:r>
            <a:r>
              <a:rPr lang="el-GR" sz="1400" dirty="0" smtClean="0">
                <a:latin typeface="Arial Unicode MS" pitchFamily="34" charset="-128"/>
              </a:rPr>
              <a:t> </a:t>
            </a:r>
            <a:r>
              <a:rPr lang="el-GR" sz="1400" dirty="0" err="1" smtClean="0">
                <a:latin typeface="Arial Unicode MS" pitchFamily="34" charset="-128"/>
              </a:rPr>
              <a:t>noch</a:t>
            </a:r>
            <a:r>
              <a:rPr lang="el-GR" sz="1400" dirty="0" smtClean="0">
                <a:latin typeface="Arial Unicode MS" pitchFamily="34" charset="-128"/>
              </a:rPr>
              <a:t> </a:t>
            </a:r>
            <a:r>
              <a:rPr lang="el-GR" sz="1400" dirty="0" err="1" smtClean="0">
                <a:latin typeface="Arial Unicode MS" pitchFamily="34" charset="-128"/>
              </a:rPr>
              <a:t>wichtig</a:t>
            </a:r>
            <a:r>
              <a:rPr lang="el-GR" sz="1400" dirty="0" smtClean="0">
                <a:latin typeface="Arial Unicode MS" pitchFamily="34" charset="-128"/>
              </a:rPr>
              <a:t>, </a:t>
            </a:r>
            <a:r>
              <a:rPr lang="el-GR" sz="1400" b="1" dirty="0" err="1" smtClean="0">
                <a:solidFill>
                  <a:srgbClr val="CC3300"/>
                </a:solidFill>
                <a:effectLst>
                  <a:outerShdw blurRad="38100" dist="38100" dir="2700000" algn="tl">
                    <a:srgbClr val="C0C0C0"/>
                  </a:outerShdw>
                </a:effectLst>
                <a:latin typeface="Arial Unicode MS" pitchFamily="34" charset="-128"/>
              </a:rPr>
              <a:t>wenn</a:t>
            </a:r>
            <a:r>
              <a:rPr lang="el-GR" sz="1400" dirty="0" smtClean="0">
                <a:latin typeface="Arial Unicode MS" pitchFamily="34" charset="-128"/>
              </a:rPr>
              <a:t> </a:t>
            </a:r>
            <a:r>
              <a:rPr lang="el-GR" sz="1400" dirty="0" err="1" smtClean="0">
                <a:latin typeface="Arial Unicode MS" pitchFamily="34" charset="-128"/>
              </a:rPr>
              <a:t>man</a:t>
            </a:r>
            <a:r>
              <a:rPr lang="el-GR" sz="1400" dirty="0" smtClean="0">
                <a:latin typeface="Arial Unicode MS" pitchFamily="34" charset="-128"/>
              </a:rPr>
              <a:t> </a:t>
            </a:r>
            <a:r>
              <a:rPr lang="el-GR" sz="1400" dirty="0" err="1" smtClean="0">
                <a:latin typeface="Arial Unicode MS" pitchFamily="34" charset="-128"/>
              </a:rPr>
              <a:t>ein</a:t>
            </a:r>
            <a:r>
              <a:rPr lang="el-GR" sz="1400" dirty="0" smtClean="0">
                <a:latin typeface="Arial Unicode MS" pitchFamily="34" charset="-128"/>
              </a:rPr>
              <a:t> </a:t>
            </a:r>
            <a:r>
              <a:rPr lang="el-GR" sz="1400" dirty="0" err="1" smtClean="0">
                <a:latin typeface="Arial Unicode MS" pitchFamily="34" charset="-128"/>
              </a:rPr>
              <a:t>Haustier</a:t>
            </a:r>
            <a:r>
              <a:rPr lang="el-GR" sz="1400" dirty="0" smtClean="0">
                <a:latin typeface="Arial Unicode MS" pitchFamily="34" charset="-128"/>
              </a:rPr>
              <a:t> </a:t>
            </a:r>
            <a:r>
              <a:rPr lang="el-GR" sz="1400" dirty="0" err="1" smtClean="0">
                <a:latin typeface="Arial Unicode MS" pitchFamily="34" charset="-128"/>
              </a:rPr>
              <a:t>hat</a:t>
            </a:r>
            <a:r>
              <a:rPr lang="el-GR" sz="1400" dirty="0" smtClean="0">
                <a:latin typeface="Arial Unicode MS" pitchFamily="34" charset="-128"/>
              </a:rPr>
              <a:t>?</a:t>
            </a:r>
          </a:p>
          <a:p>
            <a:pPr marL="7938" indent="-7938" eaLnBrk="1" fontAlgn="auto" hangingPunct="1">
              <a:lnSpc>
                <a:spcPct val="150000"/>
              </a:lnSpc>
              <a:spcAft>
                <a:spcPts val="0"/>
              </a:spcAft>
              <a:buFont typeface="Wingdings 2"/>
              <a:buNone/>
              <a:defRPr/>
            </a:pPr>
            <a:r>
              <a:rPr lang="el-GR" sz="1400" dirty="0" smtClean="0">
                <a:latin typeface="Arial Unicode MS" pitchFamily="34" charset="-128"/>
              </a:rPr>
              <a:t>3. </a:t>
            </a:r>
            <a:r>
              <a:rPr lang="el-GR" sz="1400" dirty="0" err="1" smtClean="0">
                <a:latin typeface="Arial Unicode MS" pitchFamily="34" charset="-128"/>
              </a:rPr>
              <a:t>Welches</a:t>
            </a:r>
            <a:r>
              <a:rPr lang="el-GR" sz="1400" dirty="0" smtClean="0">
                <a:latin typeface="Arial Unicode MS" pitchFamily="34" charset="-128"/>
              </a:rPr>
              <a:t> </a:t>
            </a:r>
            <a:r>
              <a:rPr lang="el-GR" sz="1400" dirty="0" err="1" smtClean="0">
                <a:latin typeface="Arial Unicode MS" pitchFamily="34" charset="-128"/>
              </a:rPr>
              <a:t>Tier</a:t>
            </a:r>
            <a:r>
              <a:rPr lang="el-GR" sz="1400" dirty="0" smtClean="0">
                <a:latin typeface="Arial Unicode MS" pitchFamily="34" charset="-128"/>
              </a:rPr>
              <a:t> </a:t>
            </a:r>
            <a:r>
              <a:rPr lang="el-GR" sz="1400" dirty="0" err="1" smtClean="0">
                <a:latin typeface="Arial Unicode MS" pitchFamily="34" charset="-128"/>
              </a:rPr>
              <a:t>können</a:t>
            </a:r>
            <a:r>
              <a:rPr lang="el-GR" sz="1400" dirty="0" smtClean="0">
                <a:latin typeface="Arial Unicode MS" pitchFamily="34" charset="-128"/>
              </a:rPr>
              <a:t> </a:t>
            </a:r>
            <a:r>
              <a:rPr lang="el-GR" sz="1400" dirty="0" err="1" smtClean="0">
                <a:latin typeface="Arial Unicode MS" pitchFamily="34" charset="-128"/>
              </a:rPr>
              <a:t>wir</a:t>
            </a:r>
            <a:r>
              <a:rPr lang="el-GR" sz="1400" dirty="0" smtClean="0">
                <a:latin typeface="Arial Unicode MS" pitchFamily="34" charset="-128"/>
              </a:rPr>
              <a:t> </a:t>
            </a:r>
            <a:r>
              <a:rPr lang="el-GR" sz="1400" dirty="0" err="1" smtClean="0">
                <a:latin typeface="Arial Unicode MS" pitchFamily="34" charset="-128"/>
              </a:rPr>
              <a:t>in</a:t>
            </a:r>
            <a:r>
              <a:rPr lang="el-GR" sz="1400" dirty="0" smtClean="0">
                <a:latin typeface="Arial Unicode MS" pitchFamily="34" charset="-128"/>
              </a:rPr>
              <a:t> </a:t>
            </a:r>
            <a:r>
              <a:rPr lang="el-GR" sz="1400" dirty="0" err="1" smtClean="0">
                <a:latin typeface="Arial Unicode MS" pitchFamily="34" charset="-128"/>
              </a:rPr>
              <a:t>der</a:t>
            </a:r>
            <a:r>
              <a:rPr lang="el-GR" sz="1400" dirty="0" smtClean="0">
                <a:latin typeface="Arial Unicode MS" pitchFamily="34" charset="-128"/>
              </a:rPr>
              <a:t> </a:t>
            </a:r>
            <a:r>
              <a:rPr lang="el-GR" sz="1400" dirty="0" err="1" smtClean="0">
                <a:latin typeface="Arial Unicode MS" pitchFamily="34" charset="-128"/>
              </a:rPr>
              <a:t>kleinen</a:t>
            </a:r>
            <a:r>
              <a:rPr lang="el-GR" sz="1400" dirty="0" smtClean="0">
                <a:latin typeface="Arial Unicode MS" pitchFamily="34" charset="-128"/>
              </a:rPr>
              <a:t> </a:t>
            </a:r>
            <a:r>
              <a:rPr lang="el-GR" sz="1400" dirty="0" err="1" smtClean="0">
                <a:latin typeface="Arial Unicode MS" pitchFamily="34" charset="-128"/>
              </a:rPr>
              <a:t>Wohnung</a:t>
            </a:r>
            <a:r>
              <a:rPr lang="el-GR" sz="1400" dirty="0" smtClean="0">
                <a:latin typeface="Arial Unicode MS" pitchFamily="34" charset="-128"/>
              </a:rPr>
              <a:t> </a:t>
            </a:r>
            <a:r>
              <a:rPr lang="el-GR" sz="1400" dirty="0" err="1" smtClean="0">
                <a:latin typeface="Arial Unicode MS" pitchFamily="34" charset="-128"/>
              </a:rPr>
              <a:t>nicht</a:t>
            </a:r>
            <a:r>
              <a:rPr lang="el-GR" sz="1400" dirty="0" smtClean="0">
                <a:latin typeface="Arial Unicode MS" pitchFamily="34" charset="-128"/>
              </a:rPr>
              <a:t> </a:t>
            </a:r>
            <a:r>
              <a:rPr lang="el-GR" sz="1400" dirty="0" err="1" smtClean="0">
                <a:latin typeface="Arial Unicode MS" pitchFamily="34" charset="-128"/>
              </a:rPr>
              <a:t>haben</a:t>
            </a:r>
            <a:r>
              <a:rPr lang="el-GR" sz="1400" dirty="0" smtClean="0">
                <a:latin typeface="Arial Unicode MS" pitchFamily="34" charset="-128"/>
              </a:rPr>
              <a:t>? </a:t>
            </a:r>
            <a:r>
              <a:rPr lang="el-GR" sz="1400" b="1" dirty="0" err="1" smtClean="0">
                <a:solidFill>
                  <a:srgbClr val="CC3300"/>
                </a:solidFill>
                <a:effectLst>
                  <a:outerShdw blurRad="38100" dist="38100" dir="2700000" algn="tl">
                    <a:srgbClr val="C0C0C0"/>
                  </a:outerShdw>
                </a:effectLst>
                <a:latin typeface="Arial Unicode MS" pitchFamily="34" charset="-128"/>
              </a:rPr>
              <a:t>Warum</a:t>
            </a:r>
            <a:r>
              <a:rPr lang="el-GR" sz="1400" dirty="0" smtClean="0">
                <a:latin typeface="Arial Unicode MS" pitchFamily="34" charset="-128"/>
              </a:rPr>
              <a:t>?</a:t>
            </a:r>
            <a:endParaRPr lang="de-DE" sz="1400" dirty="0" smtClean="0">
              <a:latin typeface="Arial Unicode MS" pitchFamily="34" charset="-128"/>
            </a:endParaRPr>
          </a:p>
          <a:p>
            <a:pPr marL="7938" indent="-7938" algn="r" eaLnBrk="1" fontAlgn="auto" hangingPunct="1">
              <a:lnSpc>
                <a:spcPct val="150000"/>
              </a:lnSpc>
              <a:spcAft>
                <a:spcPts val="0"/>
              </a:spcAft>
              <a:buFont typeface="Wingdings 2"/>
              <a:buNone/>
              <a:defRPr/>
            </a:pPr>
            <a:r>
              <a:rPr lang="de-DE" sz="1400" dirty="0" smtClean="0">
                <a:latin typeface="Arial Unicode MS" pitchFamily="34" charset="-128"/>
              </a:rPr>
              <a:t>(aus der Mai 2010 Prüfung)</a:t>
            </a:r>
            <a:endParaRPr lang="el-GR" sz="1400" dirty="0" smtClean="0">
              <a:latin typeface="Arial Unicode MS"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p:cNvSpPr>
          <p:nvPr>
            <p:ph type="title"/>
          </p:nvPr>
        </p:nvSpPr>
        <p:spPr>
          <a:xfrm>
            <a:off x="457200" y="457200"/>
            <a:ext cx="8229600" cy="668338"/>
          </a:xfrm>
        </p:spPr>
        <p:txBody>
          <a:bodyPr rtlCol="0">
            <a:normAutofit/>
          </a:bodyPr>
          <a:lstStyle/>
          <a:p>
            <a:pPr eaLnBrk="1" fontAlgn="auto" hangingPunct="1">
              <a:spcAft>
                <a:spcPts val="0"/>
              </a:spcAft>
              <a:defRPr/>
            </a:pPr>
            <a:r>
              <a:rPr lang="de-DE" sz="2800" b="1" dirty="0" smtClean="0">
                <a:effectLst>
                  <a:outerShdw blurRad="38100" dist="38100" dir="2700000" algn="tl">
                    <a:srgbClr val="C0C0C0"/>
                  </a:outerShdw>
                </a:effectLst>
                <a:cs typeface="Times New Roman" pitchFamily="18" charset="0"/>
              </a:rPr>
              <a:t>Übungstypologie Niveau B1/B2</a:t>
            </a:r>
            <a:endParaRPr lang="el-GR" sz="2800" b="1" dirty="0" smtClean="0">
              <a:effectLst>
                <a:outerShdw blurRad="38100" dist="38100" dir="2700000" algn="tl">
                  <a:srgbClr val="C0C0C0"/>
                </a:outerShdw>
              </a:effectLst>
              <a:cs typeface="Times New Roman" pitchFamily="18" charset="0"/>
            </a:endParaRPr>
          </a:p>
        </p:txBody>
      </p:sp>
      <p:graphicFrame>
        <p:nvGraphicFramePr>
          <p:cNvPr id="36891" name="Group 27"/>
          <p:cNvGraphicFramePr>
            <a:graphicFrameLocks noGrp="1"/>
          </p:cNvGraphicFramePr>
          <p:nvPr>
            <p:ph type="tbl" idx="1"/>
          </p:nvPr>
        </p:nvGraphicFramePr>
        <p:xfrm>
          <a:off x="468313" y="1196975"/>
          <a:ext cx="8229600" cy="4821238"/>
        </p:xfrm>
        <a:graphic>
          <a:graphicData uri="http://schemas.openxmlformats.org/drawingml/2006/table">
            <a:tbl>
              <a:tblPr/>
              <a:tblGrid>
                <a:gridCol w="2743200"/>
                <a:gridCol w="2743200"/>
                <a:gridCol w="2743200"/>
              </a:tblGrid>
              <a:tr h="457218">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charset="0"/>
                        </a:rPr>
                        <a:t>1. Item: Dialog</a:t>
                      </a:r>
                      <a:endParaRPr kumimoji="0" lang="el-GR" sz="1400" b="1"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charset="0"/>
                        </a:rPr>
                        <a:t>2. Item: Monolog</a:t>
                      </a:r>
                      <a:endParaRPr kumimoji="0" lang="el-GR" sz="1400" b="1"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charset="0"/>
                        </a:rPr>
                        <a:t>3. Item: Sprachmittlung</a:t>
                      </a:r>
                      <a:endParaRPr kumimoji="0" lang="el-GR" sz="1400" b="1"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457218">
                <a:tc>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3 Min./Kandidat</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4 Min./Kandidat</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5 Min./Kandidat</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457218">
                <a:tc gridSpan="3">
                  <a:txBody>
                    <a:bodyPr/>
                    <a:lstStyle/>
                    <a:p>
                      <a:pPr marL="0" marR="0" lvl="0" indent="0" algn="l"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ca. 5 Min. zum Ausfüllen der Bewertungsbögen</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r h="2611351">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auf </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vier</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 Fragen des Prüfers reagieren;</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Von je zwei Fragen </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verschiedenen Themenbereiches</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 für das</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 B1- </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 und das </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B2-Niveau</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Anhand eines oder mehrerer Fotos auf </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zwei</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 Fragen des Prüfers reagieren;</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endParaRPr kumimoji="0" lang="de-DE" sz="1400" b="0" i="0" u="none" strike="noStrike" cap="none" normalizeH="0" baseline="0" smtClean="0">
                        <a:ln>
                          <a:noFill/>
                        </a:ln>
                        <a:solidFill>
                          <a:schemeClr val="tx1"/>
                        </a:solidFill>
                        <a:effectLst/>
                        <a:latin typeface="Arial Unicode MS"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Von je eine Frage </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verschiedenen Themenbereiches</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 für das</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 B1- </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 und das </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B2-Niveau</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endParaRPr kumimoji="0" lang="de-DE" sz="1400" b="0" i="0" u="none" strike="noStrike" cap="none" normalizeH="0" baseline="0" smtClean="0">
                        <a:ln>
                          <a:noFill/>
                        </a:ln>
                        <a:solidFill>
                          <a:schemeClr val="tx1"/>
                        </a:solidFill>
                        <a:effectLst/>
                        <a:latin typeface="Arial Unicode MS"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(es entsteht</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 kein </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Dialog zwischen Prüfer und Prüfling)</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Anhand eines griechischen Textes auf </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zwei </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Fragen des Prüfers reagieren; </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endParaRPr kumimoji="0" lang="de-DE" sz="1400" b="0" i="0" u="none" strike="noStrike" cap="none" normalizeH="0" baseline="0" smtClean="0">
                        <a:ln>
                          <a:noFill/>
                        </a:ln>
                        <a:solidFill>
                          <a:schemeClr val="tx1"/>
                        </a:solidFill>
                        <a:effectLst/>
                        <a:latin typeface="Arial Unicode MS"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Von je eine Frage (anhand eines </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unterschiedlichen</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 Textes) für das</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 B1- </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 und das </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B2-Niveau</a:t>
                      </a: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endParaRPr kumimoji="0" lang="de-DE" sz="1400" b="0" i="0" u="none" strike="noStrike" cap="none" normalizeH="0" baseline="0" smtClean="0">
                        <a:ln>
                          <a:noFill/>
                        </a:ln>
                        <a:solidFill>
                          <a:schemeClr val="tx1"/>
                        </a:solidFill>
                        <a:effectLst/>
                        <a:latin typeface="Arial Unicode MS" pitchFamily="34" charset="-128"/>
                        <a:cs typeface="Times New Roman" pitchFamily="18" charset="0"/>
                      </a:endParaRPr>
                    </a:p>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(es entsteht</a:t>
                      </a:r>
                      <a:r>
                        <a:rPr kumimoji="0" lang="de-DE" sz="1400" b="1" i="0" u="none" strike="noStrike" cap="none" normalizeH="0" baseline="0" smtClean="0">
                          <a:ln>
                            <a:noFill/>
                          </a:ln>
                          <a:solidFill>
                            <a:schemeClr val="tx1"/>
                          </a:solidFill>
                          <a:effectLst>
                            <a:outerShdw blurRad="38100" dist="38100" dir="2700000" algn="tl">
                              <a:srgbClr val="C0C0C0"/>
                            </a:outerShdw>
                          </a:effectLst>
                          <a:latin typeface="Arial Unicode MS" pitchFamily="34" charset="-128"/>
                          <a:cs typeface="Times New Roman" pitchFamily="18" charset="0"/>
                        </a:rPr>
                        <a:t> kein </a:t>
                      </a:r>
                      <a:r>
                        <a:rPr kumimoji="0" lang="de-DE" sz="1400" b="0" i="0" u="none" strike="noStrike" cap="none" normalizeH="0" baseline="0" smtClean="0">
                          <a:ln>
                            <a:noFill/>
                          </a:ln>
                          <a:solidFill>
                            <a:schemeClr val="tx1"/>
                          </a:solidFill>
                          <a:effectLst/>
                          <a:latin typeface="Arial Unicode MS" pitchFamily="34" charset="-128"/>
                          <a:cs typeface="Times New Roman" pitchFamily="18" charset="0"/>
                        </a:rPr>
                        <a:t>Dialog zwischen Prüfer und Prüfling)</a:t>
                      </a:r>
                      <a:endParaRPr kumimoji="0" lang="el-GR" sz="1400" b="0" i="0" u="none" strike="noStrike" cap="none" normalizeH="0" baseline="0" smtClean="0">
                        <a:ln>
                          <a:noFill/>
                        </a:ln>
                        <a:solidFill>
                          <a:schemeClr val="tx1"/>
                        </a:solidFill>
                        <a:effectLst/>
                        <a:latin typeface="Arial Unicode MS" pitchFamily="34" charset="-128"/>
                        <a:cs typeface="Times New Roman" pitchFamily="18"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r>
              <a:tr h="838233">
                <a:tc gridSpan="3">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a:buNone/>
                        <a:tabLst/>
                      </a:pPr>
                      <a:r>
                        <a:rPr kumimoji="0" lang="de-DE" sz="1400" b="0" i="0" u="none" strike="noStrike" cap="none" normalizeH="0" baseline="0" dirty="0" smtClean="0">
                          <a:ln>
                            <a:noFill/>
                          </a:ln>
                          <a:solidFill>
                            <a:schemeClr val="tx1"/>
                          </a:solidFill>
                          <a:effectLst/>
                          <a:latin typeface="Arial Unicode MS" pitchFamily="34" charset="-128"/>
                          <a:cs typeface="Times New Roman" pitchFamily="18" charset="0"/>
                        </a:rPr>
                        <a:t>Der Prüfer soll sich anhand der Aufwärmfragen für das Kandidatenprofil entscheiden und dementsprechend Fragen für das B1- und das B2-Niveau auswählen. </a:t>
                      </a:r>
                      <a:endParaRPr kumimoji="0" lang="el-GR" sz="1400" b="0" i="0" u="none" strike="noStrike" cap="none" normalizeH="0" baseline="0" dirty="0" smtClean="0">
                        <a:ln>
                          <a:noFill/>
                        </a:ln>
                        <a:solidFill>
                          <a:schemeClr val="tx1"/>
                        </a:solidFill>
                        <a:effectLst/>
                        <a:latin typeface="Arial Unicode MS" pitchFamily="34" charset="-128"/>
                        <a:cs typeface="Times New Roman" pitchFamily="18" charset="0"/>
                      </a:endParaRPr>
                    </a:p>
                  </a:txBody>
                  <a:tcPr marL="90000" marR="90000" marT="46802" marB="46802" anchor="ctr" anchorCtr="1" horzOverflow="overflow">
                    <a:lnL w="28575" cap="flat" cmpd="sng" algn="ctr">
                      <a:solidFill>
                        <a:schemeClr val="tx2"/>
                      </a:solidFill>
                      <a:prstDash val="solid"/>
                      <a:round/>
                      <a:headEnd type="none" w="med" len="med"/>
                      <a:tailEnd type="none" w="med" len="med"/>
                    </a:lnL>
                    <a:lnR w="28575" cap="flat" cmpd="sng" algn="ctr">
                      <a:solidFill>
                        <a:schemeClr val="tx2"/>
                      </a:solidFill>
                      <a:prstDash val="solid"/>
                      <a:round/>
                      <a:headEnd type="none" w="med" len="med"/>
                      <a:tailEnd type="none" w="med" len="med"/>
                    </a:lnR>
                    <a:lnT w="28575" cap="flat" cmpd="sng" algn="ctr">
                      <a:solidFill>
                        <a:schemeClr val="tx2"/>
                      </a:solidFill>
                      <a:prstDash val="solid"/>
                      <a:round/>
                      <a:headEnd type="none" w="med" len="med"/>
                      <a:tailEnd type="none" w="med" len="med"/>
                    </a:lnT>
                    <a:lnB w="28575" cap="flat" cmpd="sng" algn="ctr">
                      <a:solidFill>
                        <a:schemeClr val="tx2"/>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de-DE" smtClean="0"/>
              <a:t>Simulation B</a:t>
            </a:r>
            <a:endParaRPr lang="el-GR" smtClean="0"/>
          </a:p>
        </p:txBody>
      </p:sp>
      <p:sp>
        <p:nvSpPr>
          <p:cNvPr id="12291" name="Content Placeholder 3"/>
          <p:cNvSpPr>
            <a:spLocks noGrp="1"/>
          </p:cNvSpPr>
          <p:nvPr>
            <p:ph idx="1"/>
          </p:nvPr>
        </p:nvSpPr>
        <p:spPr/>
        <p:txBody>
          <a:bodyPr/>
          <a:lstStyle/>
          <a:p>
            <a:pPr eaLnBrk="1" hangingPunct="1"/>
            <a:r>
              <a:rPr lang="de-DE" smtClean="0"/>
              <a:t>Bewertungsworkshop</a:t>
            </a:r>
          </a:p>
          <a:p>
            <a:pPr eaLnBrk="1" hangingPunct="1"/>
            <a:r>
              <a:rPr lang="de-DE" smtClean="0"/>
              <a:t>Aufgabe 1</a:t>
            </a:r>
            <a:endParaRPr lang="el-GR"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971</TotalTime>
  <Words>1912</Words>
  <Application>Microsoft Office PowerPoint</Application>
  <PresentationFormat>Προβολή στην οθόνη (4:3)</PresentationFormat>
  <Paragraphs>277</Paragraphs>
  <Slides>24</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Office Theme</vt:lpstr>
      <vt:lpstr>Διαφάνεια 1</vt:lpstr>
      <vt:lpstr>Prüfungsaufbau Phase 4</vt:lpstr>
      <vt:lpstr>Prüfungsdurchführung Allgemeine Charakteristika</vt:lpstr>
      <vt:lpstr>Übungstypologie Niveau A1/A2</vt:lpstr>
      <vt:lpstr>Übungstypologie II Niveau A1/A2</vt:lpstr>
      <vt:lpstr>Übungstypologie III Niveau A1/A2</vt:lpstr>
      <vt:lpstr>Übungstypologie IV Niveau A1/A2</vt:lpstr>
      <vt:lpstr>Übungstypologie Niveau B1/B2</vt:lpstr>
      <vt:lpstr>Simulation B</vt:lpstr>
      <vt:lpstr>Aufgabe 1: Διαβάστε μαζί με το διπλανό σας, από το φυλλάδιο του εξεταστή, τις παραγράφους 2 και 3 και εντοπίστε τα λάθη που έγιναν στην εξέταση που παρακολουθήσατε. </vt:lpstr>
      <vt:lpstr>περιγραφητές των ικανοτήτων Γ1/2. </vt:lpstr>
      <vt:lpstr>C – Niveau Prüfungsaufbau Phase 4</vt:lpstr>
      <vt:lpstr>Δοκιμασία 1: Ανάπτυξη επιχειρηματολογίας (διάρκεια: 9 λεπτά, 4,5 λεπτά για κάθε υποψήφιο) </vt:lpstr>
      <vt:lpstr>Διαφάνεια 14</vt:lpstr>
      <vt:lpstr>Δοκιμασία 2: Σχολιασμός / Υποστήριξη άποψης (διάρκεια: 8 λεπτά, 4 λεπτά για κάθε υποψήφιο) </vt:lpstr>
      <vt:lpstr>Διαφάνεια 16</vt:lpstr>
      <vt:lpstr>Δοκιμασία 3. Διαμεσολάβηση (διάρκεια: 12 λεπτά, 6 λεπτά για κάθε υποψήφιο) </vt:lpstr>
      <vt:lpstr>Διαφάνεια 18</vt:lpstr>
      <vt:lpstr>Μην ξεχνάτε: </vt:lpstr>
      <vt:lpstr>Μετά το πέρας της Προφορικής Εξέτασης:  Η συμπλήρωση του Εντύπου Αξιολόγησης Παραγωγής Προφορικού Λόγου (Έντυπο Ενότητας 4) </vt:lpstr>
      <vt:lpstr>Διαφάνεια 21</vt:lpstr>
      <vt:lpstr>Διαφάνεια 22</vt:lpstr>
      <vt:lpstr>Διαφάνεια 23</vt:lpstr>
      <vt:lpstr>Διαφάνεια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epimorfosi Mai 2014</dc:title>
  <dc:subject>Phase 4</dc:subject>
  <dc:creator>Dr. Dafni Wiedenmayer</dc:creator>
  <cp:lastModifiedBy>liana fili</cp:lastModifiedBy>
  <cp:revision>6</cp:revision>
  <dcterms:created xsi:type="dcterms:W3CDTF">2014-05-02T08:01:24Z</dcterms:created>
  <dcterms:modified xsi:type="dcterms:W3CDTF">2014-05-03T20:09:26Z</dcterms:modified>
</cp:coreProperties>
</file>